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5" r:id="rId2"/>
    <p:sldId id="279" r:id="rId3"/>
    <p:sldId id="311" r:id="rId4"/>
    <p:sldId id="312" r:id="rId5"/>
    <p:sldId id="322" r:id="rId6"/>
    <p:sldId id="257" r:id="rId7"/>
    <p:sldId id="321" r:id="rId8"/>
    <p:sldId id="258" r:id="rId9"/>
    <p:sldId id="296" r:id="rId10"/>
    <p:sldId id="286" r:id="rId11"/>
    <p:sldId id="320" r:id="rId12"/>
    <p:sldId id="259" r:id="rId13"/>
    <p:sldId id="323" r:id="rId14"/>
    <p:sldId id="295" r:id="rId15"/>
    <p:sldId id="2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6D10C-E16E-4685-BA2A-BB843D9439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A96E9F-7D88-4FDE-A20B-A3469F6B4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0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C9B1-7348-415F-B996-D43262CEAE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14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C9B1-7348-415F-B996-D43262CEAE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61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9A03-E453-D8C4-9A46-C725EB81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810938-D1C5-3ADB-4B56-0BA3017C2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B66925-75E7-57ED-0D51-569FB9C4D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100"/>
              <a:buFont typeface="Calibri" panose="020F0502020204030204" pitchFamily="34" charset="0"/>
              <a:buNone/>
              <a:tabLst>
                <a:tab pos="3257550" algn="l"/>
              </a:tabLst>
              <a:defRPr/>
            </a:pPr>
            <a:endParaRPr lang="en-US" altLang="ko-KR" sz="1800" kern="100">
              <a:solidFill>
                <a:srgbClr val="000000"/>
              </a:solidFill>
              <a:effectLst/>
              <a:latin typeface="Calibri" panose="020F0502020204030204" pitchFamily="34" charset="0"/>
              <a:ea typeface="NanumGothicOTF" panose="020D0604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C897F5-9FF1-4F33-38F7-F27043BF05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C9B1-7348-415F-B996-D43262CEAE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77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2972B-D724-7233-82D9-D3192B1E5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BAE34C-0BED-6007-3716-B9F61F3A9B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2CA59B-C118-7C2C-8A14-C557675FC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100"/>
              <a:buFont typeface="Calibri" panose="020F0502020204030204" pitchFamily="34" charset="0"/>
              <a:buNone/>
              <a:tabLst>
                <a:tab pos="3257550" algn="l"/>
              </a:tabLst>
              <a:defRPr/>
            </a:pPr>
            <a:r>
              <a:rPr lang="ko-KR" altLang="en-US" sz="1800" u="sng">
                <a:latin typeface="NanumGothicOTF" panose="020D0604000000000000" pitchFamily="34" charset="-127"/>
                <a:ea typeface="NanumGothicOTF" panose="020D0604000000000000" pitchFamily="34" charset="-127"/>
              </a:rPr>
              <a:t>우수고객의 특성을 알아보고 이를 토대로 마케팅 전략을 수립함</a:t>
            </a:r>
            <a:r>
              <a:rPr lang="en-US" altLang="ko-KR" sz="1800" u="none">
                <a:latin typeface="NanumGothicOTF" panose="020D0604000000000000" pitchFamily="34" charset="-127"/>
                <a:ea typeface="NanumGothicOTF" panose="020D0604000000000000" pitchFamily="34" charset="-127"/>
              </a:rPr>
              <a:t>. </a:t>
            </a:r>
            <a:endParaRPr lang="en-US" altLang="ko-KR" sz="28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49D779-AD9E-8D80-4D6F-D119608FE4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C9B1-7348-415F-B996-D43262CEAE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40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22B02-11C7-1F33-B61A-847CE87D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23AB10-D8AD-4B75-81D9-C326481D1D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F80802-286C-0D11-A38A-3D16F2969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100"/>
              <a:buFont typeface="Calibri" panose="020F0502020204030204" pitchFamily="34" charset="0"/>
              <a:buNone/>
              <a:tabLst>
                <a:tab pos="3257550" algn="l"/>
              </a:tabLst>
              <a:defRPr/>
            </a:pPr>
            <a:r>
              <a:rPr lang="ko-KR" altLang="en-US" sz="1800" u="sng">
                <a:latin typeface="NanumGothicOTF" panose="020D0604000000000000" pitchFamily="34" charset="-127"/>
                <a:ea typeface="NanumGothicOTF" panose="020D0604000000000000" pitchFamily="34" charset="-127"/>
              </a:rPr>
              <a:t>우수고객의 특성을 알아보고 이를 토대로 마케팅 전략을 수립함</a:t>
            </a:r>
            <a:endParaRPr lang="en-US" altLang="ko-KR" sz="1800" kern="100">
              <a:solidFill>
                <a:srgbClr val="000000"/>
              </a:solidFill>
              <a:effectLst/>
              <a:latin typeface="Calibri" panose="020F0502020204030204" pitchFamily="34" charset="0"/>
              <a:ea typeface="NanumGothicOTF" panose="020D0604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2EC7B4-C7AE-02E8-5799-DC5AF8ED69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C9B1-7348-415F-B996-D43262CEAE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7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100"/>
              <a:buFont typeface="Calibri" panose="020F0502020204030204" pitchFamily="34" charset="0"/>
              <a:buNone/>
              <a:tabLst>
                <a:tab pos="3257550" algn="l"/>
              </a:tabLst>
              <a:defRPr/>
            </a:pPr>
            <a:r>
              <a:rPr lang="ko-KR" altLang="en-US" sz="18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NanumGothicOTF" panose="020D0604000000000000" pitchFamily="34" charset="-127"/>
                <a:cs typeface="Times New Roman" panose="02020603050405020304" pitchFamily="18" charset="0"/>
              </a:rPr>
              <a:t>잘게 세그먼트하게 되면 타겟팅하는고객수가 적어짐</a:t>
            </a:r>
            <a:r>
              <a:rPr lang="en-US" altLang="ko-KR" sz="18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NanumGothicOTF" panose="020D0604000000000000" pitchFamily="34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C9B1-7348-415F-B996-D43262CEAE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32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06CDB-E5C8-3A2C-E199-EF2ECDEB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A6F2DC-749C-BBC0-9284-2ABED1D6B6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9DAF4E-F525-9C09-3F31-142338E3A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100"/>
              <a:buFont typeface="Calibri" panose="020F0502020204030204" pitchFamily="34" charset="0"/>
              <a:buNone/>
              <a:tabLst>
                <a:tab pos="3257550" algn="l"/>
              </a:tabLst>
              <a:defRPr/>
            </a:pPr>
            <a:r>
              <a:rPr lang="ko-KR" altLang="en-US" sz="1800" u="sng">
                <a:latin typeface="NanumGothicOTF" panose="020D0604000000000000" pitchFamily="34" charset="-127"/>
                <a:ea typeface="NanumGothicOTF" panose="020D0604000000000000" pitchFamily="34" charset="-127"/>
              </a:rPr>
              <a:t>우수고객의 특성을 알아보고 이를 토대로 마케팅 전략을 수립함</a:t>
            </a:r>
            <a:r>
              <a:rPr lang="en-US" altLang="ko-KR" sz="1800" u="none">
                <a:latin typeface="NanumGothicOTF" panose="020D0604000000000000" pitchFamily="34" charset="-127"/>
                <a:ea typeface="NanumGothicOTF" panose="020D0604000000000000" pitchFamily="34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CEDA49-79CC-A1CC-E58B-D740E8D54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C9B1-7348-415F-B996-D43262CEAE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9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C9B1-7348-415F-B996-D43262CEAE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92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C9B1-7348-415F-B996-D43262CEAE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36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>
                <a:solidFill>
                  <a:srgbClr val="EEEEF1"/>
                </a:solidFill>
                <a:effectLst/>
                <a:latin typeface="SpoqaHanSansNeo"/>
              </a:rPr>
              <a:t>일단 </a:t>
            </a:r>
            <a:r>
              <a:rPr lang="en-US" altLang="ko-KR" b="0" i="0">
                <a:solidFill>
                  <a:srgbClr val="EEEEF1"/>
                </a:solidFill>
                <a:effectLst/>
                <a:latin typeface="SpoqaHanSansNeo"/>
              </a:rPr>
              <a:t>2</a:t>
            </a:r>
            <a:r>
              <a:rPr lang="ko-KR" altLang="en-US" b="0" i="0">
                <a:solidFill>
                  <a:srgbClr val="EEEEF1"/>
                </a:solidFill>
                <a:effectLst/>
                <a:latin typeface="SpoqaHanSansNeo"/>
              </a:rPr>
              <a:t>번 프로모션은 참여율이 저조했으니 문제점이 무엇이었는지 복기해 볼 수 있겠죠</a:t>
            </a:r>
            <a:r>
              <a:rPr lang="en-US" altLang="ko-KR" b="0" i="0">
                <a:solidFill>
                  <a:srgbClr val="EEEEF1"/>
                </a:solidFill>
                <a:effectLst/>
                <a:latin typeface="SpoqaHanSansNeo"/>
              </a:rPr>
              <a:t>. </a:t>
            </a:r>
          </a:p>
          <a:p>
            <a:pPr algn="l"/>
            <a:r>
              <a:rPr lang="en-US" altLang="ko-KR" b="0" i="0">
                <a:solidFill>
                  <a:srgbClr val="EEEEF1"/>
                </a:solidFill>
                <a:effectLst/>
                <a:latin typeface="SpoqaHanSansNeo"/>
              </a:rPr>
              <a:t>1, 4, 5</a:t>
            </a:r>
            <a:r>
              <a:rPr lang="ko-KR" altLang="en-US" b="0" i="0">
                <a:solidFill>
                  <a:srgbClr val="EEEEF1"/>
                </a:solidFill>
                <a:effectLst/>
                <a:latin typeface="SpoqaHanSansNeo"/>
              </a:rPr>
              <a:t>번 프로모션의 참여율이 준수한 편이었고 </a:t>
            </a:r>
            <a:r>
              <a:rPr lang="en-US" altLang="ko-KR" b="0" i="0">
                <a:solidFill>
                  <a:srgbClr val="EEEEF1"/>
                </a:solidFill>
                <a:effectLst/>
                <a:latin typeface="SpoqaHanSansNeo"/>
              </a:rPr>
              <a:t>6</a:t>
            </a:r>
            <a:r>
              <a:rPr lang="ko-KR" altLang="en-US" b="0" i="0">
                <a:solidFill>
                  <a:srgbClr val="EEEEF1"/>
                </a:solidFill>
                <a:effectLst/>
                <a:latin typeface="SpoqaHanSansNeo"/>
              </a:rPr>
              <a:t>번 프로모션의 참여율은 다른 프로모션에 비해 확실히 높았습니다</a:t>
            </a:r>
            <a:r>
              <a:rPr lang="en-US" altLang="ko-KR" b="0" i="0">
                <a:solidFill>
                  <a:srgbClr val="EEEEF1"/>
                </a:solidFill>
                <a:effectLst/>
                <a:latin typeface="SpoqaHanSansNeo"/>
              </a:rPr>
              <a:t>. </a:t>
            </a:r>
            <a:r>
              <a:rPr lang="ko-KR" altLang="en-US" b="0" i="0">
                <a:solidFill>
                  <a:srgbClr val="EEEEF1"/>
                </a:solidFill>
                <a:effectLst/>
                <a:latin typeface="SpoqaHanSansNeo"/>
              </a:rPr>
              <a:t>이러한 점을 참고하여 프로모션을 기획해 보면 좋을 것 같네요</a:t>
            </a:r>
            <a:r>
              <a:rPr lang="en-US" altLang="ko-KR" b="0" i="0">
                <a:solidFill>
                  <a:srgbClr val="EEEEF1"/>
                </a:solidFill>
                <a:effectLst/>
                <a:latin typeface="SpoqaHanSansNeo"/>
              </a:rPr>
              <a:t>.</a:t>
            </a:r>
          </a:p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1C9B1-7348-415F-B996-D43262CEAE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96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D1EFE-3C9B-3B7E-BEA7-9978DE4D9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C4FA36-98A7-454D-68FA-879975348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81B42B-BA8A-4BB3-E88F-0A73703D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4E302-0DF7-4037-9A7A-9529542A1205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6FD033-A200-29AE-B549-614AFC493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1C627C-0266-394C-90C3-E74BE5D35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7BA1-6466-46ED-B026-05FE8ED89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17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D64EB-6CEE-6C96-002C-3FC9D4AC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E17874-C7AA-4B38-CBDF-7A1E20754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D4CAF-04FA-BE69-AA8F-04767544B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4E302-0DF7-4037-9A7A-9529542A1205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50D5B-779D-B3E9-EA60-F0CFFED8B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C80CB-0932-2E92-058A-1109A02A6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7BA1-6466-46ED-B026-05FE8ED89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2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D49914D-6FBE-C7C7-988C-EAC860223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CB29CE-29FF-A254-B938-D7E367EB2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89AA63-4245-90DD-865C-91D21BFD2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4E302-0DF7-4037-9A7A-9529542A1205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CAE294-A3B6-C4E8-C47A-8155C1F51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F22BCC-60D8-F989-4DC2-2D9DC8680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7BA1-6466-46ED-B026-05FE8ED89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43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12A67-81F8-5FBE-69E5-8A7F15906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3638E-C3CE-2701-82C9-6F9D3B7F6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5A6E57-ACDF-E52A-B85F-E3665D50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4E302-0DF7-4037-9A7A-9529542A1205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2442D1-2B56-FD32-A64E-CFD2048E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BBBC3C-A8BF-10A6-04BD-B074B9A5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7BA1-6466-46ED-B026-05FE8ED89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45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01E95-5ECF-51B0-FED7-B052E54B1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82D652-B081-2981-2A73-06C7F2AFD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159F11-D28A-9F97-254B-F94D81CA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4E302-0DF7-4037-9A7A-9529542A1205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5E0F0A-0C52-0334-B15E-4FF6E75B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F56AD1-41AF-EF86-EDE9-234DA3715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7BA1-6466-46ED-B026-05FE8ED89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54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2A42-33D2-75B2-AB64-1C104018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2E584C-1EF9-C05C-427F-D83B183CD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24C5C6-3E1A-667F-1EBF-99D0834F6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0834BB-B7D1-67C9-9AE6-C4C3A2014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4E302-0DF7-4037-9A7A-9529542A1205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95B36D-2F4D-C953-796C-F2EBB25B8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19D236-99B6-CA13-2B5A-E4808FA7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7BA1-6466-46ED-B026-05FE8ED89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8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A479-964A-CA04-3EBE-A639C9E21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6E3987-7AF1-39C1-CD35-326239111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49658B-3BAC-3951-B2F4-3A4A0BA39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C91834-8B13-6E72-8B49-10BBCA247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05FC81-5A52-3F50-2FAE-8ABB1130A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77BB1D-DC5B-8352-D046-3E4128137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4E302-0DF7-4037-9A7A-9529542A1205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9C9DE7-214C-ACAB-7AC4-CB5E415A9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3ECD31-6852-A118-A53F-28435A1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7BA1-6466-46ED-B026-05FE8ED89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45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9DD7D-2FEF-8497-2108-ED37B1A6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165106-2746-7C83-FCEB-6AB3F1A38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4E302-0DF7-4037-9A7A-9529542A1205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6AA42C-798D-177A-9E78-D88F2338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DE2411-49CA-C75D-5BA8-D7DE0D76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7BA1-6466-46ED-B026-05FE8ED89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94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76D7B7-07A6-9C51-28A1-1136CAB3B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4E302-0DF7-4037-9A7A-9529542A1205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5F3568-D76B-9AA6-E290-6B3BE0167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28BCD4-9C79-F363-0491-CE0AC9A3F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7BA1-6466-46ED-B026-05FE8ED89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8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C6959-8741-9C28-22D7-1A7E621AB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4E3E67-FEE7-FCED-C643-A03E9F04D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F9F54E-9234-F793-D1B2-D18BDC93E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A1FF59-399C-BA94-78B0-2E5AEE606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4E302-0DF7-4037-9A7A-9529542A1205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C0638-FF8C-EDD1-EECC-FDC52E2CE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1351DE-5B67-6193-6996-7C7EC997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7BA1-6466-46ED-B026-05FE8ED89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01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9B0D8-304C-852C-0B0A-554C4132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D94C83-4E80-EEE3-7982-10280C59A4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B83BC9-2E92-6BC9-EA33-FDB2AFFB1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20E44F-4FE3-7D7F-C29A-BA0A8957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4E302-0DF7-4037-9A7A-9529542A1205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D01B28-7F16-B925-526F-BC5F3404D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57D098-6B75-375B-EC46-07965C7CA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7BA1-6466-46ED-B026-05FE8ED89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82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B6FB5C-B083-63C5-837A-A0163423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00E978-53C1-CFCB-B3C9-6466D7BC3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4267B9-7AB6-C60F-302C-8C5FC8109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4E302-0DF7-4037-9A7A-9529542A1205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AFEAC-4D3B-B708-0B88-8F0AA097E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CBE56-F7E0-4636-BB30-67CFE3607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C7BA1-6466-46ED-B026-05FE8ED89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9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86976BDE-9653-A406-CC4A-348ED76E990B}"/>
              </a:ext>
            </a:extLst>
          </p:cNvPr>
          <p:cNvSpPr/>
          <p:nvPr/>
        </p:nvSpPr>
        <p:spPr>
          <a:xfrm>
            <a:off x="456382" y="0"/>
            <a:ext cx="11664000" cy="6858000"/>
          </a:xfrm>
          <a:custGeom>
            <a:avLst/>
            <a:gdLst/>
            <a:ahLst/>
            <a:cxnLst/>
            <a:rect l="l" t="t" r="r" b="b"/>
            <a:pathLst>
              <a:path w="17227550" h="10287000">
                <a:moveTo>
                  <a:pt x="0" y="10287000"/>
                </a:moveTo>
                <a:lnTo>
                  <a:pt x="17227351" y="10287000"/>
                </a:lnTo>
                <a:lnTo>
                  <a:pt x="17227351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3227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E0ADC4-BA90-F303-5548-C5060FFE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341" y="2586797"/>
            <a:ext cx="8393059" cy="1097915"/>
          </a:xfrm>
          <a:noFill/>
        </p:spPr>
        <p:txBody>
          <a:bodyPr>
            <a:normAutofit/>
          </a:bodyPr>
          <a:lstStyle/>
          <a:p>
            <a:r>
              <a:rPr lang="ko-KR" altLang="en-US" sz="4400">
                <a:solidFill>
                  <a:schemeClr val="accent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대형마트 고객 </a:t>
            </a:r>
            <a:r>
              <a:rPr lang="en-US" altLang="ko-KR" sz="4400">
                <a:solidFill>
                  <a:schemeClr val="accent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RFM </a:t>
            </a:r>
            <a:r>
              <a:rPr lang="ko-KR" altLang="en-US" sz="4400">
                <a:solidFill>
                  <a:schemeClr val="accent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세그먼테이션</a:t>
            </a:r>
            <a:endParaRPr lang="ko-KR" altLang="en-US">
              <a:solidFill>
                <a:schemeClr val="accent2"/>
              </a:solidFill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90A1A5F5-DFDD-F8B2-BCD2-B203EEE1AB92}"/>
              </a:ext>
            </a:extLst>
          </p:cNvPr>
          <p:cNvGrpSpPr/>
          <p:nvPr/>
        </p:nvGrpSpPr>
        <p:grpSpPr>
          <a:xfrm>
            <a:off x="1" y="0"/>
            <a:ext cx="548640" cy="6858000"/>
            <a:chOff x="0" y="0"/>
            <a:chExt cx="63817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FE632D0-391A-73AE-9AC8-8A3D2484B5BA}"/>
                </a:ext>
              </a:extLst>
            </p:cNvPr>
            <p:cNvSpPr/>
            <p:nvPr/>
          </p:nvSpPr>
          <p:spPr>
            <a:xfrm>
              <a:off x="0" y="0"/>
              <a:ext cx="530860" cy="8952865"/>
            </a:xfrm>
            <a:custGeom>
              <a:avLst/>
              <a:gdLst/>
              <a:ahLst/>
              <a:cxnLst/>
              <a:rect l="l" t="t" r="r" b="b"/>
              <a:pathLst>
                <a:path w="530860" h="8952865">
                  <a:moveTo>
                    <a:pt x="0" y="8952511"/>
                  </a:moveTo>
                  <a:lnTo>
                    <a:pt x="530324" y="8952511"/>
                  </a:lnTo>
                  <a:lnTo>
                    <a:pt x="530324" y="0"/>
                  </a:lnTo>
                  <a:lnTo>
                    <a:pt x="0" y="0"/>
                  </a:lnTo>
                  <a:lnTo>
                    <a:pt x="0" y="8952511"/>
                  </a:lnTo>
                  <a:close/>
                </a:path>
              </a:pathLst>
            </a:custGeom>
            <a:solidFill>
              <a:srgbClr val="FF6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FF32363F-CFF5-36BE-6287-AC622165A86E}"/>
                </a:ext>
              </a:extLst>
            </p:cNvPr>
            <p:cNvSpPr/>
            <p:nvPr/>
          </p:nvSpPr>
          <p:spPr>
            <a:xfrm>
              <a:off x="0" y="8952511"/>
              <a:ext cx="638175" cy="1334770"/>
            </a:xfrm>
            <a:custGeom>
              <a:avLst/>
              <a:gdLst/>
              <a:ahLst/>
              <a:cxnLst/>
              <a:rect l="l" t="t" r="r" b="b"/>
              <a:pathLst>
                <a:path w="638175" h="1334770">
                  <a:moveTo>
                    <a:pt x="637821" y="0"/>
                  </a:moveTo>
                  <a:lnTo>
                    <a:pt x="0" y="0"/>
                  </a:lnTo>
                  <a:lnTo>
                    <a:pt x="0" y="1334488"/>
                  </a:lnTo>
                  <a:lnTo>
                    <a:pt x="637821" y="1334488"/>
                  </a:lnTo>
                  <a:lnTo>
                    <a:pt x="637821" y="0"/>
                  </a:lnTo>
                  <a:close/>
                </a:path>
              </a:pathLst>
            </a:custGeom>
            <a:solidFill>
              <a:srgbClr val="3227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3">
            <a:extLst>
              <a:ext uri="{FF2B5EF4-FFF2-40B4-BE49-F238E27FC236}">
                <a16:creationId xmlns:a16="http://schemas.microsoft.com/office/drawing/2014/main" id="{C0358990-8CF4-8E0B-8F94-45F3B404F0F6}"/>
              </a:ext>
            </a:extLst>
          </p:cNvPr>
          <p:cNvGrpSpPr/>
          <p:nvPr/>
        </p:nvGrpSpPr>
        <p:grpSpPr>
          <a:xfrm rot="10800000">
            <a:off x="11643360" y="0"/>
            <a:ext cx="548640" cy="6858000"/>
            <a:chOff x="0" y="0"/>
            <a:chExt cx="638175" cy="10287000"/>
          </a:xfrm>
        </p:grpSpPr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1B322186-F540-E94E-C412-3C3EDA4994B3}"/>
                </a:ext>
              </a:extLst>
            </p:cNvPr>
            <p:cNvSpPr/>
            <p:nvPr/>
          </p:nvSpPr>
          <p:spPr>
            <a:xfrm>
              <a:off x="0" y="0"/>
              <a:ext cx="530860" cy="8952865"/>
            </a:xfrm>
            <a:custGeom>
              <a:avLst/>
              <a:gdLst/>
              <a:ahLst/>
              <a:cxnLst/>
              <a:rect l="l" t="t" r="r" b="b"/>
              <a:pathLst>
                <a:path w="530860" h="8952865">
                  <a:moveTo>
                    <a:pt x="0" y="8952511"/>
                  </a:moveTo>
                  <a:lnTo>
                    <a:pt x="530324" y="8952511"/>
                  </a:lnTo>
                  <a:lnTo>
                    <a:pt x="530324" y="0"/>
                  </a:lnTo>
                  <a:lnTo>
                    <a:pt x="0" y="0"/>
                  </a:lnTo>
                  <a:lnTo>
                    <a:pt x="0" y="8952511"/>
                  </a:lnTo>
                  <a:close/>
                </a:path>
              </a:pathLst>
            </a:custGeom>
            <a:solidFill>
              <a:srgbClr val="FF6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DC6EB209-779C-FFA2-E723-8382119E8622}"/>
                </a:ext>
              </a:extLst>
            </p:cNvPr>
            <p:cNvSpPr/>
            <p:nvPr/>
          </p:nvSpPr>
          <p:spPr>
            <a:xfrm>
              <a:off x="0" y="8952511"/>
              <a:ext cx="638175" cy="1334770"/>
            </a:xfrm>
            <a:custGeom>
              <a:avLst/>
              <a:gdLst/>
              <a:ahLst/>
              <a:cxnLst/>
              <a:rect l="l" t="t" r="r" b="b"/>
              <a:pathLst>
                <a:path w="638175" h="1334770">
                  <a:moveTo>
                    <a:pt x="637821" y="0"/>
                  </a:moveTo>
                  <a:lnTo>
                    <a:pt x="0" y="0"/>
                  </a:lnTo>
                  <a:lnTo>
                    <a:pt x="0" y="1334488"/>
                  </a:lnTo>
                  <a:lnTo>
                    <a:pt x="637821" y="1334488"/>
                  </a:lnTo>
                  <a:lnTo>
                    <a:pt x="637821" y="0"/>
                  </a:lnTo>
                  <a:close/>
                </a:path>
              </a:pathLst>
            </a:custGeom>
            <a:solidFill>
              <a:srgbClr val="3227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7559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83F3F2F-3CFD-BABE-AB2C-72B99326CBFD}"/>
              </a:ext>
            </a:extLst>
          </p:cNvPr>
          <p:cNvSpPr txBox="1">
            <a:spLocks/>
          </p:cNvSpPr>
          <p:nvPr/>
        </p:nvSpPr>
        <p:spPr>
          <a:xfrm>
            <a:off x="1146657" y="1086795"/>
            <a:ext cx="11141235" cy="1870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altLang="ko-KR" sz="1600" b="0" i="0">
                <a:solidFill>
                  <a:srgbClr val="222222"/>
                </a:solidFill>
                <a:effectLst/>
                <a:latin typeface="Iropke Batang"/>
              </a:rPr>
              <a:t>◾️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임의로 설정된 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3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개의 등급 대신 데이터에 기반한 </a:t>
            </a:r>
            <a:r>
              <a:rPr lang="ko-KR" altLang="en-US" sz="1600" b="1" u="sng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최적의 군집 개수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를 파악하고자 함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. 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1200"/>
              </a:spcAft>
              <a:buNone/>
            </a:pP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      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(Recency, Frequency, Monetary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세 지표를 토대로 클러스터링 수행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)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    </a:t>
            </a:r>
            <a:endParaRPr lang="en-US" altLang="ko-KR" sz="1600">
              <a:latin typeface="NanumGothicOTF" panose="020D0604000000000000" pitchFamily="34" charset="-127"/>
              <a:ea typeface="NanumGothicOTF" panose="020D0604000000000000" pitchFamily="34" charset="-127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700"/>
              </a:spcAft>
              <a:buNone/>
            </a:pP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      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- Min-Max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스케일링 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엘보우 방법으로 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WCSS(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군집 내 제곱합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변화 관찰 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600" b="1" u="sng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최적의 군집개수</a:t>
            </a:r>
            <a:r>
              <a:rPr lang="en-US" altLang="ko-KR" sz="1600" b="1" u="sng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: 4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      - Standard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스케일링 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 PCA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차원 축소 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sz="1600" b="1" u="sng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2</a:t>
            </a:r>
            <a:r>
              <a:rPr lang="ko-KR" altLang="en-US" sz="1600" b="1" u="sng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차원으로 클러스터링 시각화</a:t>
            </a:r>
            <a:r>
              <a:rPr lang="en-US" altLang="ko-KR" sz="1600" b="1" u="sng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 </a:t>
            </a:r>
            <a:endParaRPr lang="en-US" altLang="ko-KR" sz="700" b="1" u="sn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92DBB9-F9E1-6360-55F9-D2EFAF7FC2AB}"/>
              </a:ext>
            </a:extLst>
          </p:cNvPr>
          <p:cNvSpPr txBox="1"/>
          <p:nvPr/>
        </p:nvSpPr>
        <p:spPr>
          <a:xfrm>
            <a:off x="2655419" y="5092613"/>
            <a:ext cx="534370" cy="46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√</a:t>
            </a:r>
            <a:endParaRPr lang="en-US" sz="2400" b="1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9AFFAC3-1C5F-4809-AEB1-93B34EEBA92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503" y="2918372"/>
            <a:ext cx="4530025" cy="34905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100C1D-8879-2CA6-019F-2983F738B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889472"/>
            <a:ext cx="456381" cy="5968528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A1E0C61-BFCC-8A19-E107-DC676BC76D04}"/>
              </a:ext>
            </a:extLst>
          </p:cNvPr>
          <p:cNvSpPr txBox="1">
            <a:spLocks/>
          </p:cNvSpPr>
          <p:nvPr/>
        </p:nvSpPr>
        <p:spPr>
          <a:xfrm>
            <a:off x="856753" y="359453"/>
            <a:ext cx="7150434" cy="666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2. </a:t>
            </a:r>
            <a:r>
              <a:rPr lang="ko-KR" altLang="en-US" sz="20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비지도학습 </a:t>
            </a:r>
            <a:r>
              <a:rPr lang="en-US" altLang="ko-KR" sz="20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k-means </a:t>
            </a:r>
            <a:r>
              <a:rPr lang="ko-KR" altLang="en-US" sz="20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클러스터링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4A2579-B7F4-D8C8-76ED-B25E574C98B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3755" y="2956872"/>
            <a:ext cx="4446864" cy="34520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F375CE-4B4D-A734-FCC5-0B1E81976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3898" y="3168562"/>
            <a:ext cx="1714588" cy="8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7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9D26A14-0232-7BEC-EE76-FD564F44AB87}"/>
              </a:ext>
            </a:extLst>
          </p:cNvPr>
          <p:cNvSpPr txBox="1"/>
          <p:nvPr/>
        </p:nvSpPr>
        <p:spPr>
          <a:xfrm>
            <a:off x="1412559" y="1050491"/>
            <a:ext cx="4044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각 클러스터의 표준화된 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RFM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평균과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명수</a:t>
            </a:r>
            <a:endParaRPr lang="ko-KR" altLang="en-US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DA43D1-634C-A447-C7BB-60EA6C003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956" y="1460505"/>
            <a:ext cx="4044012" cy="19873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9D16FB-079C-0AC1-70B0-4C65664BA8B8}"/>
              </a:ext>
            </a:extLst>
          </p:cNvPr>
          <p:cNvSpPr txBox="1"/>
          <p:nvPr/>
        </p:nvSpPr>
        <p:spPr>
          <a:xfrm>
            <a:off x="1446652" y="3786442"/>
            <a:ext cx="4166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각 클러스터의 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RFM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별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 box-whisker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plot </a:t>
            </a:r>
            <a:endParaRPr lang="ko-KR" altLang="en-US" sz="16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39463C-BC0D-0E3F-2741-982D77D30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889472"/>
            <a:ext cx="456381" cy="596852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504FB5E-860E-D292-91E3-490385B1057D}"/>
              </a:ext>
            </a:extLst>
          </p:cNvPr>
          <p:cNvSpPr txBox="1">
            <a:spLocks/>
          </p:cNvSpPr>
          <p:nvPr/>
        </p:nvSpPr>
        <p:spPr>
          <a:xfrm>
            <a:off x="847525" y="356873"/>
            <a:ext cx="7150434" cy="666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2. </a:t>
            </a:r>
            <a:r>
              <a:rPr lang="ko-KR" altLang="en-US" sz="20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비지도학습 </a:t>
            </a:r>
            <a:r>
              <a:rPr lang="en-US" altLang="ko-KR" sz="20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k-means </a:t>
            </a:r>
            <a:r>
              <a:rPr lang="ko-KR" altLang="en-US" sz="20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클러스터링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CE5260B-44A9-4F82-033E-5E48405BDC00}"/>
              </a:ext>
            </a:extLst>
          </p:cNvPr>
          <p:cNvCxnSpPr>
            <a:cxnSpLocks/>
          </p:cNvCxnSpPr>
          <p:nvPr/>
        </p:nvCxnSpPr>
        <p:spPr>
          <a:xfrm>
            <a:off x="1663956" y="2069475"/>
            <a:ext cx="40440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3E5908C-D141-7182-F140-81D27AC96B22}"/>
              </a:ext>
            </a:extLst>
          </p:cNvPr>
          <p:cNvCxnSpPr/>
          <p:nvPr/>
        </p:nvCxnSpPr>
        <p:spPr>
          <a:xfrm>
            <a:off x="2743385" y="1460505"/>
            <a:ext cx="0" cy="19873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9A48C3F-ACF3-A9D8-BBE8-C62D53FFEB69}"/>
              </a:ext>
            </a:extLst>
          </p:cNvPr>
          <p:cNvCxnSpPr/>
          <p:nvPr/>
        </p:nvCxnSpPr>
        <p:spPr>
          <a:xfrm>
            <a:off x="3617680" y="1458903"/>
            <a:ext cx="0" cy="19873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E790DE4-C73C-7B64-292C-0EE3854E3914}"/>
              </a:ext>
            </a:extLst>
          </p:cNvPr>
          <p:cNvCxnSpPr/>
          <p:nvPr/>
        </p:nvCxnSpPr>
        <p:spPr>
          <a:xfrm>
            <a:off x="4458858" y="1458903"/>
            <a:ext cx="0" cy="19873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F183D9-9C39-BCEE-1E28-6FECEADE0260}"/>
              </a:ext>
            </a:extLst>
          </p:cNvPr>
          <p:cNvCxnSpPr/>
          <p:nvPr/>
        </p:nvCxnSpPr>
        <p:spPr>
          <a:xfrm>
            <a:off x="5245954" y="1458903"/>
            <a:ext cx="0" cy="19873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C0CADC39-F59A-9C61-EE35-2C97E947DE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3528" y="4144195"/>
            <a:ext cx="3351426" cy="259525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2A89565-2E95-AECF-5506-A5E35504B25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70548" y="4106374"/>
            <a:ext cx="3351427" cy="25812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0ECC1AD-2B50-E82F-6869-E8394C286F4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6333" y="4145697"/>
            <a:ext cx="3351427" cy="25937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F7D2ACB-F723-362C-AE5E-6F61A71F7A68}"/>
              </a:ext>
            </a:extLst>
          </p:cNvPr>
          <p:cNvSpPr txBox="1"/>
          <p:nvPr/>
        </p:nvSpPr>
        <p:spPr>
          <a:xfrm>
            <a:off x="395151" y="4520651"/>
            <a:ext cx="1406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NanumGothicOTF" panose="020D0604000000000000" pitchFamily="34" charset="-127"/>
                <a:ea typeface="NanumGothicOTF" panose="020D0604000000000000" pitchFamily="34" charset="-127"/>
              </a:rPr>
              <a:t>Middle_High</a:t>
            </a:r>
            <a:endParaRPr lang="ko-KR" altLang="en-US" sz="1400" b="1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81B3D6-1611-24AC-9A96-8C8FDA273E42}"/>
              </a:ext>
            </a:extLst>
          </p:cNvPr>
          <p:cNvSpPr txBox="1"/>
          <p:nvPr/>
        </p:nvSpPr>
        <p:spPr>
          <a:xfrm>
            <a:off x="434389" y="5058725"/>
            <a:ext cx="1328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NanumGothicOTF" panose="020D0604000000000000" pitchFamily="34" charset="-127"/>
                <a:ea typeface="NanumGothicOTF" panose="020D0604000000000000" pitchFamily="34" charset="-127"/>
              </a:rPr>
              <a:t>Middle_Low</a:t>
            </a:r>
            <a:endParaRPr lang="ko-KR" altLang="en-US" sz="1400" b="1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480ECD-367F-2D9F-3D57-1D20AA14194A}"/>
              </a:ext>
            </a:extLst>
          </p:cNvPr>
          <p:cNvSpPr txBox="1"/>
          <p:nvPr/>
        </p:nvSpPr>
        <p:spPr>
          <a:xfrm>
            <a:off x="1097930" y="5605775"/>
            <a:ext cx="594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NanumGothicOTF" panose="020D0604000000000000" pitchFamily="34" charset="-127"/>
                <a:ea typeface="NanumGothicOTF" panose="020D0604000000000000" pitchFamily="34" charset="-127"/>
              </a:rPr>
              <a:t>High</a:t>
            </a:r>
            <a:endParaRPr lang="ko-KR" altLang="en-US" sz="1400" b="1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BEE29C-B891-4CEC-07C0-F908DF4A49E4}"/>
              </a:ext>
            </a:extLst>
          </p:cNvPr>
          <p:cNvSpPr txBox="1"/>
          <p:nvPr/>
        </p:nvSpPr>
        <p:spPr>
          <a:xfrm>
            <a:off x="1138736" y="6121229"/>
            <a:ext cx="547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NanumGothicOTF" panose="020D0604000000000000" pitchFamily="34" charset="-127"/>
                <a:ea typeface="NanumGothicOTF" panose="020D0604000000000000" pitchFamily="34" charset="-127"/>
              </a:rPr>
              <a:t>Low</a:t>
            </a:r>
            <a:endParaRPr lang="ko-KR" altLang="en-US" sz="1400" b="1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478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6BA419-4E5B-5F55-7355-FC6AF66F4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889472"/>
            <a:ext cx="456381" cy="59685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8750871-04DA-9694-2E10-D6BA572FE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01" y="244753"/>
            <a:ext cx="3458511" cy="66684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결과 및 인사이트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C032A-A6ED-2937-F273-57A82758A766}"/>
              </a:ext>
            </a:extLst>
          </p:cNvPr>
          <p:cNvSpPr txBox="1"/>
          <p:nvPr/>
        </p:nvSpPr>
        <p:spPr>
          <a:xfrm>
            <a:off x="879171" y="943040"/>
            <a:ext cx="10356842" cy="1594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Aft>
                <a:spcPts val="100"/>
              </a:spcAft>
              <a:buFont typeface="Wingdings" panose="05000000000000000000" pitchFamily="2" charset="2"/>
              <a:buChar char="Ø"/>
            </a:pP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 K-means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군집화 분석을 통해 뚜렷한 차이점을 보이지 않는 고객 세그먼트에 대해서 우수고객의 특성을 더 명확하게 </a:t>
            </a:r>
            <a:endParaRPr lang="en-US" altLang="ko-KR" sz="16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>
              <a:lnSpc>
                <a:spcPct val="130000"/>
              </a:lnSpc>
              <a:spcAft>
                <a:spcPts val="200"/>
              </a:spcAft>
            </a:pP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   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파악할 수 있었음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 특히 자녀수와 연령대 분포에서 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1,2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클러스터와 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3,4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클러스터의 차이가 명확함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. 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 3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등급과 클러스터 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3, 4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의 공통점을 위주로 마케팅 전략 수립하였을 경우 효과를 볼 것이라고 예상함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0DA28-BCC5-0614-B9AE-34CE8DF8B386}"/>
              </a:ext>
            </a:extLst>
          </p:cNvPr>
          <p:cNvSpPr txBox="1"/>
          <p:nvPr/>
        </p:nvSpPr>
        <p:spPr>
          <a:xfrm>
            <a:off x="9046192" y="3473742"/>
            <a:ext cx="27569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모든 고객 세그먼테이션에서 가장 높은 매출을 기록한 제품은 주류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, 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육류 순이었다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생선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, 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과일은 신선식품임에도 불구하고 매우 낮은 비율을 차지함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.</a:t>
            </a:r>
          </a:p>
          <a:p>
            <a:pPr algn="just"/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</a:p>
          <a:p>
            <a:pPr algn="just"/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.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D65ADE-7E21-5F8A-DCB4-E75DEB5B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609" y="3216906"/>
            <a:ext cx="438445" cy="13260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5048505-8481-CE3D-1581-52E8ADA3E741}"/>
              </a:ext>
            </a:extLst>
          </p:cNvPr>
          <p:cNvSpPr txBox="1"/>
          <p:nvPr/>
        </p:nvSpPr>
        <p:spPr>
          <a:xfrm>
            <a:off x="7561363" y="3203139"/>
            <a:ext cx="537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일반</a:t>
            </a:r>
            <a:endParaRPr lang="en-US" altLang="ko-KR" sz="11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0E9097-9928-89C4-492A-B57A4C815F15}"/>
              </a:ext>
            </a:extLst>
          </p:cNvPr>
          <p:cNvSpPr txBox="1"/>
          <p:nvPr/>
        </p:nvSpPr>
        <p:spPr>
          <a:xfrm>
            <a:off x="7562420" y="3417559"/>
            <a:ext cx="679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과자</a:t>
            </a:r>
            <a:endParaRPr lang="en-US" altLang="ko-KR" sz="12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6E698D-809B-28CA-75B9-A7ED8F582736}"/>
              </a:ext>
            </a:extLst>
          </p:cNvPr>
          <p:cNvSpPr txBox="1"/>
          <p:nvPr/>
        </p:nvSpPr>
        <p:spPr>
          <a:xfrm>
            <a:off x="7553023" y="3640171"/>
            <a:ext cx="555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생선</a:t>
            </a:r>
            <a:endParaRPr lang="en-US" altLang="ko-KR" sz="1200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6D36B7-A501-8FA3-B935-2FBC6DCAE3C2}"/>
              </a:ext>
            </a:extLst>
          </p:cNvPr>
          <p:cNvSpPr txBox="1"/>
          <p:nvPr/>
        </p:nvSpPr>
        <p:spPr>
          <a:xfrm>
            <a:off x="7550051" y="3850735"/>
            <a:ext cx="662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육류</a:t>
            </a:r>
            <a:endParaRPr lang="en-US" altLang="ko-KR" sz="1200" b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25DED6-0AB7-64EE-573B-4F5C5DEA263A}"/>
              </a:ext>
            </a:extLst>
          </p:cNvPr>
          <p:cNvSpPr txBox="1"/>
          <p:nvPr/>
        </p:nvSpPr>
        <p:spPr>
          <a:xfrm>
            <a:off x="7555155" y="4074381"/>
            <a:ext cx="662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과일</a:t>
            </a:r>
            <a:endParaRPr lang="en-US" altLang="ko-KR" sz="11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AFA31C-F3C9-2AEA-259B-808E11233599}"/>
              </a:ext>
            </a:extLst>
          </p:cNvPr>
          <p:cNvSpPr txBox="1"/>
          <p:nvPr/>
        </p:nvSpPr>
        <p:spPr>
          <a:xfrm>
            <a:off x="7545530" y="4284793"/>
            <a:ext cx="544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주류</a:t>
            </a:r>
            <a:endParaRPr lang="en-US" altLang="ko-KR" sz="1100" b="1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06AA63-6A40-7350-2365-06EE3A046039}"/>
              </a:ext>
            </a:extLst>
          </p:cNvPr>
          <p:cNvSpPr txBox="1"/>
          <p:nvPr/>
        </p:nvSpPr>
        <p:spPr>
          <a:xfrm>
            <a:off x="2794878" y="2798743"/>
            <a:ext cx="3307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&lt;</a:t>
            </a:r>
            <a:r>
              <a:rPr lang="ko-KR" altLang="en-US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등급별</a:t>
            </a:r>
            <a:r>
              <a:rPr lang="en-US" altLang="ko-KR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/</a:t>
            </a:r>
            <a:r>
              <a:rPr lang="ko-KR" altLang="en-US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클러스터별 품목별 지출 비율</a:t>
            </a:r>
            <a:r>
              <a:rPr lang="en-US" altLang="ko-KR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&gt;</a:t>
            </a:r>
            <a:r>
              <a:rPr lang="ko-KR" altLang="en-US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 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6E4D967-1B54-EB78-6335-18862DCA5101}"/>
              </a:ext>
            </a:extLst>
          </p:cNvPr>
          <p:cNvSpPr txBox="1"/>
          <p:nvPr/>
        </p:nvSpPr>
        <p:spPr>
          <a:xfrm>
            <a:off x="1529155" y="4951794"/>
            <a:ext cx="9739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NanumGothicOTF" panose="020D0604000000000000" pitchFamily="34" charset="-127"/>
                <a:ea typeface="NanumGothicOTF" panose="020D0604000000000000" pitchFamily="34" charset="-127"/>
              </a:rPr>
              <a:t>클러스터 </a:t>
            </a:r>
            <a:r>
              <a:rPr lang="en-US" altLang="ko-KR" sz="1100">
                <a:latin typeface="NanumGothicOTF" panose="020D0604000000000000" pitchFamily="34" charset="-127"/>
                <a:ea typeface="NanumGothicOTF" panose="020D0604000000000000" pitchFamily="34" charset="-127"/>
              </a:rPr>
              <a:t>1</a:t>
            </a:r>
            <a:endParaRPr lang="ko-KR" altLang="en-US" sz="11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4FDE1355-41C9-FAAD-DB5B-1D1FD46495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8428" y="5060055"/>
            <a:ext cx="1587289" cy="156930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12E1DD9-33AB-BBC0-7F65-B7B41E26604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217" y="5108819"/>
            <a:ext cx="1626983" cy="1525019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6D6C6E71-18C5-0235-C524-42EC3A9C7C7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73253" y="5108819"/>
            <a:ext cx="1460597" cy="149084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0F72BE-F819-B4B3-6617-4E44EE56FDB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6250" y="5069973"/>
            <a:ext cx="1442259" cy="149084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B298447-DE5A-35AE-7F2E-862B113B0AE7}"/>
              </a:ext>
            </a:extLst>
          </p:cNvPr>
          <p:cNvSpPr txBox="1"/>
          <p:nvPr/>
        </p:nvSpPr>
        <p:spPr>
          <a:xfrm>
            <a:off x="3355895" y="4957534"/>
            <a:ext cx="914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클러스터 </a:t>
            </a:r>
            <a:r>
              <a:rPr lang="en-US" altLang="ko-KR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2</a:t>
            </a:r>
            <a:endParaRPr lang="ko-KR" altLang="en-US" sz="12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2542F4-EE86-5621-C63F-506EBE3A7E1D}"/>
              </a:ext>
            </a:extLst>
          </p:cNvPr>
          <p:cNvSpPr txBox="1"/>
          <p:nvPr/>
        </p:nvSpPr>
        <p:spPr>
          <a:xfrm>
            <a:off x="5221566" y="4938143"/>
            <a:ext cx="900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클러스터 </a:t>
            </a:r>
            <a:r>
              <a:rPr lang="en-US" altLang="ko-KR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3</a:t>
            </a:r>
            <a:endParaRPr lang="ko-KR" altLang="en-US" sz="12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8CADE44-A8AF-EF12-8435-D38143B7D516}"/>
              </a:ext>
            </a:extLst>
          </p:cNvPr>
          <p:cNvSpPr txBox="1"/>
          <p:nvPr/>
        </p:nvSpPr>
        <p:spPr>
          <a:xfrm>
            <a:off x="7087030" y="4883254"/>
            <a:ext cx="1102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클러스터 </a:t>
            </a:r>
            <a:r>
              <a:rPr lang="en-US" altLang="ko-KR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4</a:t>
            </a:r>
            <a:endParaRPr lang="ko-KR" altLang="en-US" sz="12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10A5B48F-F06E-BDA0-F6FF-85AB87980EF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7412" y="3287680"/>
            <a:ext cx="1537376" cy="1458891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907B0B3C-0521-F098-F2B5-372AE6302C0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2003" y="3265566"/>
            <a:ext cx="1498315" cy="1503118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9938239-7BAC-EECD-8075-DC2E9A8588FF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2791" y="3328241"/>
            <a:ext cx="1611544" cy="147433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CD9D120-D7EE-DEBD-BE04-DC82FFFF2133}"/>
              </a:ext>
            </a:extLst>
          </p:cNvPr>
          <p:cNvSpPr txBox="1"/>
          <p:nvPr/>
        </p:nvSpPr>
        <p:spPr>
          <a:xfrm>
            <a:off x="1633945" y="3110208"/>
            <a:ext cx="592143" cy="283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1</a:t>
            </a:r>
            <a:r>
              <a:rPr lang="ko-KR" altLang="en-US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등급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10C769-6EF7-21D4-8C60-103396363B50}"/>
              </a:ext>
            </a:extLst>
          </p:cNvPr>
          <p:cNvSpPr txBox="1"/>
          <p:nvPr/>
        </p:nvSpPr>
        <p:spPr>
          <a:xfrm>
            <a:off x="3693789" y="3105402"/>
            <a:ext cx="592143" cy="283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2</a:t>
            </a:r>
            <a:r>
              <a:rPr lang="ko-KR" altLang="en-US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등급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2242148-DCE4-512A-6099-07AF6398BE4C}"/>
              </a:ext>
            </a:extLst>
          </p:cNvPr>
          <p:cNvSpPr txBox="1"/>
          <p:nvPr/>
        </p:nvSpPr>
        <p:spPr>
          <a:xfrm>
            <a:off x="5746170" y="3130277"/>
            <a:ext cx="592143" cy="283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3</a:t>
            </a:r>
            <a:r>
              <a:rPr lang="ko-KR" altLang="en-US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등급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CFB0298-4A27-0140-3C96-EE75638E37D4}"/>
              </a:ext>
            </a:extLst>
          </p:cNvPr>
          <p:cNvSpPr/>
          <p:nvPr/>
        </p:nvSpPr>
        <p:spPr>
          <a:xfrm>
            <a:off x="1091316" y="3086870"/>
            <a:ext cx="5887675" cy="1728005"/>
          </a:xfrm>
          <a:prstGeom prst="roundRect">
            <a:avLst/>
          </a:prstGeom>
          <a:noFill/>
          <a:ln w="19050">
            <a:solidFill>
              <a:srgbClr val="F6770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F88DB68-B24E-7E8C-9E31-CEC1230B6D66}"/>
              </a:ext>
            </a:extLst>
          </p:cNvPr>
          <p:cNvSpPr/>
          <p:nvPr/>
        </p:nvSpPr>
        <p:spPr>
          <a:xfrm>
            <a:off x="1043191" y="4886785"/>
            <a:ext cx="7481049" cy="1742574"/>
          </a:xfrm>
          <a:prstGeom prst="roundRect">
            <a:avLst/>
          </a:prstGeom>
          <a:noFill/>
          <a:ln w="19050">
            <a:solidFill>
              <a:srgbClr val="F6770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모서리가 접힌 도형 79">
            <a:extLst>
              <a:ext uri="{FF2B5EF4-FFF2-40B4-BE49-F238E27FC236}">
                <a16:creationId xmlns:a16="http://schemas.microsoft.com/office/drawing/2014/main" id="{18128198-7CAC-D68E-8BC8-5BD1EF3D2230}"/>
              </a:ext>
            </a:extLst>
          </p:cNvPr>
          <p:cNvSpPr/>
          <p:nvPr/>
        </p:nvSpPr>
        <p:spPr>
          <a:xfrm>
            <a:off x="8992286" y="3257770"/>
            <a:ext cx="2934873" cy="2031325"/>
          </a:xfrm>
          <a:prstGeom prst="foldedCorner">
            <a:avLst/>
          </a:prstGeom>
          <a:noFill/>
          <a:ln w="19050">
            <a:solidFill>
              <a:srgbClr val="F677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621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사각형: 모서리가 접힌 도형 94">
            <a:extLst>
              <a:ext uri="{FF2B5EF4-FFF2-40B4-BE49-F238E27FC236}">
                <a16:creationId xmlns:a16="http://schemas.microsoft.com/office/drawing/2014/main" id="{EF50740E-0182-2629-E5AD-B5EEDC9AFB6D}"/>
              </a:ext>
            </a:extLst>
          </p:cNvPr>
          <p:cNvSpPr/>
          <p:nvPr/>
        </p:nvSpPr>
        <p:spPr>
          <a:xfrm>
            <a:off x="8599890" y="4296087"/>
            <a:ext cx="3110461" cy="1676419"/>
          </a:xfrm>
          <a:prstGeom prst="foldedCorner">
            <a:avLst/>
          </a:prstGeom>
          <a:noFill/>
          <a:ln w="19050">
            <a:solidFill>
              <a:srgbClr val="F677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692948-98C8-F023-36A8-9D9DF2681DF8}"/>
              </a:ext>
            </a:extLst>
          </p:cNvPr>
          <p:cNvSpPr txBox="1"/>
          <p:nvPr/>
        </p:nvSpPr>
        <p:spPr>
          <a:xfrm>
            <a:off x="6668199" y="523648"/>
            <a:ext cx="772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0</a:t>
            </a:r>
            <a:r>
              <a:rPr lang="ko-KR" altLang="en-US" sz="1200" b="1"/>
              <a:t>명</a:t>
            </a:r>
            <a:endParaRPr lang="en-US" altLang="ko-KR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C6C6C7-E512-03A5-8774-58472FADFF6B}"/>
              </a:ext>
            </a:extLst>
          </p:cNvPr>
          <p:cNvSpPr txBox="1"/>
          <p:nvPr/>
        </p:nvSpPr>
        <p:spPr>
          <a:xfrm>
            <a:off x="6668385" y="786783"/>
            <a:ext cx="772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1</a:t>
            </a:r>
            <a:r>
              <a:rPr lang="ko-KR" altLang="en-US" sz="1200" b="1"/>
              <a:t>명</a:t>
            </a:r>
            <a:endParaRPr lang="en-US" altLang="ko-KR" sz="120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B45AD8-343C-E0E2-FA10-6CAF6038E460}"/>
              </a:ext>
            </a:extLst>
          </p:cNvPr>
          <p:cNvSpPr txBox="1"/>
          <p:nvPr/>
        </p:nvSpPr>
        <p:spPr>
          <a:xfrm>
            <a:off x="6667703" y="1049659"/>
            <a:ext cx="539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2</a:t>
            </a:r>
            <a:r>
              <a:rPr lang="ko-KR" altLang="en-US" sz="1200" b="1"/>
              <a:t>명</a:t>
            </a:r>
            <a:endParaRPr lang="en-US" altLang="ko-KR" sz="120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3B2881-FD51-9312-566B-F725E49DD774}"/>
              </a:ext>
            </a:extLst>
          </p:cNvPr>
          <p:cNvSpPr txBox="1"/>
          <p:nvPr/>
        </p:nvSpPr>
        <p:spPr>
          <a:xfrm>
            <a:off x="6660403" y="1326917"/>
            <a:ext cx="436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3</a:t>
            </a:r>
            <a:r>
              <a:rPr lang="ko-KR" altLang="en-US" sz="1200" b="1"/>
              <a:t>명</a:t>
            </a:r>
            <a:endParaRPr lang="en-US" altLang="ko-KR" sz="120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084458-D1D0-4301-79E4-7957A484D911}"/>
              </a:ext>
            </a:extLst>
          </p:cNvPr>
          <p:cNvSpPr txBox="1"/>
          <p:nvPr/>
        </p:nvSpPr>
        <p:spPr>
          <a:xfrm>
            <a:off x="6690214" y="2178045"/>
            <a:ext cx="772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60</a:t>
            </a:r>
            <a:r>
              <a:rPr lang="ko-KR" altLang="en-US" sz="1200" b="1"/>
              <a:t>대</a:t>
            </a:r>
            <a:endParaRPr lang="en-US" altLang="ko-KR" sz="1200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BE5955-CAA6-02E8-166B-549A0D83D1D1}"/>
              </a:ext>
            </a:extLst>
          </p:cNvPr>
          <p:cNvSpPr txBox="1"/>
          <p:nvPr/>
        </p:nvSpPr>
        <p:spPr>
          <a:xfrm>
            <a:off x="6680054" y="2459578"/>
            <a:ext cx="772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80</a:t>
            </a:r>
            <a:r>
              <a:rPr lang="ko-KR" altLang="en-US" sz="1200" b="1"/>
              <a:t>대</a:t>
            </a:r>
            <a:endParaRPr lang="en-US" altLang="ko-KR" sz="1200" b="1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73991BD-5881-272D-76A9-52EE381F6E6E}"/>
              </a:ext>
            </a:extLst>
          </p:cNvPr>
          <p:cNvSpPr/>
          <p:nvPr/>
        </p:nvSpPr>
        <p:spPr>
          <a:xfrm>
            <a:off x="6648795" y="2193179"/>
            <a:ext cx="886393" cy="494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2214D0B-3F70-C513-B795-A4BCA9DC8A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5857" y="2037721"/>
            <a:ext cx="6411352" cy="13126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AE41300-3DB6-F092-FAD0-8E76C212FD24}"/>
              </a:ext>
            </a:extLst>
          </p:cNvPr>
          <p:cNvSpPr txBox="1"/>
          <p:nvPr/>
        </p:nvSpPr>
        <p:spPr>
          <a:xfrm>
            <a:off x="1406010" y="1931768"/>
            <a:ext cx="971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클러스터 </a:t>
            </a:r>
            <a:r>
              <a:rPr lang="en-US" altLang="ko-KR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1</a:t>
            </a:r>
            <a:endParaRPr lang="ko-KR" altLang="en-US" sz="105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BE7E793-11FF-1834-03BE-ECE9C63915E1}"/>
              </a:ext>
            </a:extLst>
          </p:cNvPr>
          <p:cNvSpPr/>
          <p:nvPr/>
        </p:nvSpPr>
        <p:spPr>
          <a:xfrm>
            <a:off x="980365" y="423965"/>
            <a:ext cx="5007898" cy="1419979"/>
          </a:xfrm>
          <a:prstGeom prst="roundRect">
            <a:avLst/>
          </a:prstGeom>
          <a:noFill/>
          <a:ln w="19050">
            <a:solidFill>
              <a:srgbClr val="F6770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242B5F4-562F-892D-A96E-A8D77D2B73EB}"/>
              </a:ext>
            </a:extLst>
          </p:cNvPr>
          <p:cNvSpPr/>
          <p:nvPr/>
        </p:nvSpPr>
        <p:spPr>
          <a:xfrm>
            <a:off x="971741" y="1919768"/>
            <a:ext cx="6867428" cy="1419979"/>
          </a:xfrm>
          <a:prstGeom prst="roundRect">
            <a:avLst/>
          </a:prstGeom>
          <a:noFill/>
          <a:ln w="19050">
            <a:solidFill>
              <a:srgbClr val="F6770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DE7C272-6C00-8823-7B49-182F3E7B2FF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3109" y="647400"/>
            <a:ext cx="4524252" cy="115611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1EFB5F7-6F21-7FEF-B5F8-39C710E1CEDD}"/>
              </a:ext>
            </a:extLst>
          </p:cNvPr>
          <p:cNvSpPr txBox="1"/>
          <p:nvPr/>
        </p:nvSpPr>
        <p:spPr>
          <a:xfrm>
            <a:off x="1530441" y="454601"/>
            <a:ext cx="5330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1</a:t>
            </a:r>
            <a:r>
              <a:rPr lang="ko-KR" altLang="en-US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등급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CACF13F-7648-D006-05D8-F429B610F2F1}"/>
              </a:ext>
            </a:extLst>
          </p:cNvPr>
          <p:cNvSpPr txBox="1"/>
          <p:nvPr/>
        </p:nvSpPr>
        <p:spPr>
          <a:xfrm>
            <a:off x="2368030" y="176947"/>
            <a:ext cx="25400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20725" algn="l"/>
              </a:tabLst>
            </a:pPr>
            <a:r>
              <a:rPr lang="en-US" altLang="ko-KR" sz="1100">
                <a:latin typeface="NanumGothicOTF" panose="020D0604000000000000" pitchFamily="34" charset="-127"/>
                <a:ea typeface="NanumGothicOTF" panose="020D0604000000000000" pitchFamily="34" charset="-127"/>
              </a:rPr>
              <a:t>&lt;</a:t>
            </a:r>
            <a:r>
              <a:rPr lang="ko-KR" altLang="en-US" sz="1100">
                <a:latin typeface="NanumGothicOTF" panose="020D0604000000000000" pitchFamily="34" charset="-127"/>
                <a:ea typeface="NanumGothicOTF" panose="020D0604000000000000" pitchFamily="34" charset="-127"/>
              </a:rPr>
              <a:t>등급별</a:t>
            </a:r>
            <a:r>
              <a:rPr lang="en-US" altLang="ko-KR" sz="1100">
                <a:latin typeface="NanumGothicOTF" panose="020D0604000000000000" pitchFamily="34" charset="-127"/>
                <a:ea typeface="NanumGothicOTF" panose="020D0604000000000000" pitchFamily="34" charset="-127"/>
              </a:rPr>
              <a:t>/</a:t>
            </a:r>
            <a:r>
              <a:rPr lang="ko-KR" altLang="en-US" sz="1100">
                <a:latin typeface="NanumGothicOTF" panose="020D0604000000000000" pitchFamily="34" charset="-127"/>
                <a:ea typeface="NanumGothicOTF" panose="020D0604000000000000" pitchFamily="34" charset="-127"/>
              </a:rPr>
              <a:t>클러스터별  자녀수 분포도</a:t>
            </a:r>
            <a:r>
              <a:rPr lang="en-US" altLang="ko-KR" sz="1100">
                <a:latin typeface="NanumGothicOTF" panose="020D0604000000000000" pitchFamily="34" charset="-127"/>
                <a:ea typeface="NanumGothicOTF" panose="020D0604000000000000" pitchFamily="34" charset="-127"/>
              </a:rPr>
              <a:t>&gt;</a:t>
            </a:r>
            <a:r>
              <a:rPr lang="ko-KR" altLang="en-US" sz="1100">
                <a:latin typeface="NanumGothicOTF" panose="020D0604000000000000" pitchFamily="34" charset="-127"/>
                <a:ea typeface="NanumGothicOTF" panose="020D0604000000000000" pitchFamily="34" charset="-127"/>
              </a:rPr>
              <a:t> 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E21DA35-7AEA-2F6A-7155-76FC18257F6D}"/>
              </a:ext>
            </a:extLst>
          </p:cNvPr>
          <p:cNvSpPr txBox="1"/>
          <p:nvPr/>
        </p:nvSpPr>
        <p:spPr>
          <a:xfrm>
            <a:off x="3227153" y="445527"/>
            <a:ext cx="5330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2</a:t>
            </a:r>
            <a:r>
              <a:rPr lang="ko-KR" altLang="en-US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등급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69FB455-864C-6F98-50C1-7ED2015196D0}"/>
              </a:ext>
            </a:extLst>
          </p:cNvPr>
          <p:cNvSpPr txBox="1"/>
          <p:nvPr/>
        </p:nvSpPr>
        <p:spPr>
          <a:xfrm>
            <a:off x="4860080" y="454601"/>
            <a:ext cx="5330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3</a:t>
            </a:r>
            <a:r>
              <a:rPr lang="ko-KR" altLang="en-US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등급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E331FD8-9532-28B5-A042-2B738EAC033E}"/>
              </a:ext>
            </a:extLst>
          </p:cNvPr>
          <p:cNvSpPr txBox="1"/>
          <p:nvPr/>
        </p:nvSpPr>
        <p:spPr>
          <a:xfrm>
            <a:off x="3076467" y="1940654"/>
            <a:ext cx="971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클러스터 </a:t>
            </a:r>
            <a:r>
              <a:rPr lang="en-US" altLang="ko-KR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2</a:t>
            </a:r>
            <a:endParaRPr lang="ko-KR" altLang="en-US" sz="105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35397F-EAEC-19B2-43C9-4765F5705B1F}"/>
              </a:ext>
            </a:extLst>
          </p:cNvPr>
          <p:cNvSpPr txBox="1"/>
          <p:nvPr/>
        </p:nvSpPr>
        <p:spPr>
          <a:xfrm>
            <a:off x="4746924" y="1939042"/>
            <a:ext cx="971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클러스터 </a:t>
            </a:r>
            <a:r>
              <a:rPr lang="en-US" altLang="ko-KR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3</a:t>
            </a:r>
            <a:endParaRPr lang="ko-KR" altLang="en-US" sz="105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D8BF0D-CD19-82F5-284E-F4B08C5C874F}"/>
              </a:ext>
            </a:extLst>
          </p:cNvPr>
          <p:cNvSpPr txBox="1"/>
          <p:nvPr/>
        </p:nvSpPr>
        <p:spPr>
          <a:xfrm>
            <a:off x="6466774" y="1939042"/>
            <a:ext cx="971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클러스터 </a:t>
            </a:r>
            <a:r>
              <a:rPr lang="en-US" altLang="ko-KR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4</a:t>
            </a:r>
            <a:endParaRPr lang="ko-KR" altLang="en-US" sz="105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464A9865-E91F-BAB2-F978-7C38DD083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38" y="501626"/>
            <a:ext cx="476316" cy="1143160"/>
          </a:xfrm>
          <a:prstGeom prst="rect">
            <a:avLst/>
          </a:prstGeom>
        </p:spPr>
      </p:pic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0080DB06-1555-1ABC-9885-549D41A795B3}"/>
              </a:ext>
            </a:extLst>
          </p:cNvPr>
          <p:cNvSpPr/>
          <p:nvPr/>
        </p:nvSpPr>
        <p:spPr>
          <a:xfrm>
            <a:off x="953081" y="3731017"/>
            <a:ext cx="5019405" cy="1379199"/>
          </a:xfrm>
          <a:prstGeom prst="roundRect">
            <a:avLst/>
          </a:prstGeom>
          <a:noFill/>
          <a:ln w="19050">
            <a:solidFill>
              <a:srgbClr val="F6770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8087FDA-CF1D-A390-4949-C8C2B4955AD4}"/>
              </a:ext>
            </a:extLst>
          </p:cNvPr>
          <p:cNvSpPr txBox="1"/>
          <p:nvPr/>
        </p:nvSpPr>
        <p:spPr>
          <a:xfrm>
            <a:off x="8695077" y="865573"/>
            <a:ext cx="28815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등급과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클러스터가 높을 수록 자녀 수가 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0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명인 비율이 증가함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.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altLang="ko-KR" sz="14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클러스터 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1, 2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와 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3, 4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간 자녀 수 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0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명의 비율에서 명확한 차이가 나타남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.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01E908BB-FC95-E27C-B1C3-E6E53AA32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889472"/>
            <a:ext cx="456381" cy="5968528"/>
          </a:xfrm>
          <a:prstGeom prst="rect">
            <a:avLst/>
          </a:prstGeom>
        </p:spPr>
      </p:pic>
      <p:sp>
        <p:nvSpPr>
          <p:cNvPr id="94" name="사각형: 모서리가 접힌 도형 93">
            <a:extLst>
              <a:ext uri="{FF2B5EF4-FFF2-40B4-BE49-F238E27FC236}">
                <a16:creationId xmlns:a16="http://schemas.microsoft.com/office/drawing/2014/main" id="{5843F2F6-E518-3549-77EC-7C3B16E65EBB}"/>
              </a:ext>
            </a:extLst>
          </p:cNvPr>
          <p:cNvSpPr/>
          <p:nvPr/>
        </p:nvSpPr>
        <p:spPr>
          <a:xfrm>
            <a:off x="8580640" y="716211"/>
            <a:ext cx="3110461" cy="1676419"/>
          </a:xfrm>
          <a:prstGeom prst="foldedCorner">
            <a:avLst/>
          </a:prstGeom>
          <a:noFill/>
          <a:ln w="19050">
            <a:solidFill>
              <a:srgbClr val="F677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9A39316-4C53-1B92-2FDC-1EDF8C3940B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074" y="3812518"/>
            <a:ext cx="4800904" cy="13317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A00EF2-13BA-DBC6-1637-313E85C10F9B}"/>
              </a:ext>
            </a:extLst>
          </p:cNvPr>
          <p:cNvSpPr txBox="1"/>
          <p:nvPr/>
        </p:nvSpPr>
        <p:spPr>
          <a:xfrm>
            <a:off x="1425330" y="3740357"/>
            <a:ext cx="5330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1</a:t>
            </a:r>
            <a:r>
              <a:rPr lang="ko-KR" altLang="en-US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등급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9E58F3-C351-40DC-131D-58841417075A}"/>
              </a:ext>
            </a:extLst>
          </p:cNvPr>
          <p:cNvSpPr txBox="1"/>
          <p:nvPr/>
        </p:nvSpPr>
        <p:spPr>
          <a:xfrm>
            <a:off x="3170167" y="3731283"/>
            <a:ext cx="5330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2</a:t>
            </a:r>
            <a:r>
              <a:rPr lang="ko-KR" altLang="en-US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등급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8C60B-589E-646E-1B6F-D34BB802EF33}"/>
              </a:ext>
            </a:extLst>
          </p:cNvPr>
          <p:cNvSpPr txBox="1"/>
          <p:nvPr/>
        </p:nvSpPr>
        <p:spPr>
          <a:xfrm>
            <a:off x="4937844" y="3740357"/>
            <a:ext cx="5330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3</a:t>
            </a:r>
            <a:r>
              <a:rPr lang="ko-KR" altLang="en-US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등급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267B2A8-C4AB-9305-E4AC-02029ABD5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1586" y="3626930"/>
            <a:ext cx="504861" cy="15268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C2D0F2D-6776-0CFF-46A6-35F278340702}"/>
              </a:ext>
            </a:extLst>
          </p:cNvPr>
          <p:cNvSpPr txBox="1"/>
          <p:nvPr/>
        </p:nvSpPr>
        <p:spPr>
          <a:xfrm>
            <a:off x="6582851" y="3877182"/>
            <a:ext cx="543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30</a:t>
            </a:r>
            <a:r>
              <a:rPr lang="ko-KR" altLang="en-US" sz="1100" b="1"/>
              <a:t>대</a:t>
            </a:r>
            <a:endParaRPr lang="en-US" altLang="ko-KR" sz="1100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B88529-6E87-5F5A-5EB1-6D335C431474}"/>
              </a:ext>
            </a:extLst>
          </p:cNvPr>
          <p:cNvSpPr txBox="1"/>
          <p:nvPr/>
        </p:nvSpPr>
        <p:spPr>
          <a:xfrm>
            <a:off x="6591045" y="4142505"/>
            <a:ext cx="5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40</a:t>
            </a:r>
            <a:r>
              <a:rPr lang="ko-KR" altLang="en-US" sz="1100" b="1"/>
              <a:t>대</a:t>
            </a:r>
            <a:endParaRPr lang="en-US" altLang="ko-KR" sz="1100" b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26B674-5988-08C3-AC07-78C5CE0C788E}"/>
              </a:ext>
            </a:extLst>
          </p:cNvPr>
          <p:cNvSpPr txBox="1"/>
          <p:nvPr/>
        </p:nvSpPr>
        <p:spPr>
          <a:xfrm>
            <a:off x="6590890" y="4392814"/>
            <a:ext cx="558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50</a:t>
            </a:r>
            <a:r>
              <a:rPr lang="ko-KR" altLang="en-US" sz="1100" b="1"/>
              <a:t>대</a:t>
            </a:r>
            <a:endParaRPr lang="en-US" altLang="ko-KR" sz="11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83E70-6AEC-15FB-216E-DD48B4EB6692}"/>
              </a:ext>
            </a:extLst>
          </p:cNvPr>
          <p:cNvSpPr txBox="1"/>
          <p:nvPr/>
        </p:nvSpPr>
        <p:spPr>
          <a:xfrm>
            <a:off x="6591200" y="4620760"/>
            <a:ext cx="558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60</a:t>
            </a:r>
            <a:r>
              <a:rPr lang="ko-KR" altLang="en-US" sz="1100" b="1"/>
              <a:t>대</a:t>
            </a:r>
            <a:endParaRPr lang="en-US" altLang="ko-KR" sz="1100" b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514727-4E56-BE95-ED95-CC739323FC48}"/>
              </a:ext>
            </a:extLst>
          </p:cNvPr>
          <p:cNvSpPr txBox="1"/>
          <p:nvPr/>
        </p:nvSpPr>
        <p:spPr>
          <a:xfrm>
            <a:off x="6597332" y="4872687"/>
            <a:ext cx="5048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80</a:t>
            </a:r>
            <a:r>
              <a:rPr lang="ko-KR" altLang="en-US" sz="1100" b="1"/>
              <a:t>대</a:t>
            </a:r>
            <a:endParaRPr lang="en-US" altLang="ko-KR" sz="11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D09A53-7B79-D789-3C1B-2A353AB7282A}"/>
              </a:ext>
            </a:extLst>
          </p:cNvPr>
          <p:cNvSpPr txBox="1"/>
          <p:nvPr/>
        </p:nvSpPr>
        <p:spPr>
          <a:xfrm>
            <a:off x="6588322" y="3628310"/>
            <a:ext cx="4987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20</a:t>
            </a:r>
            <a:r>
              <a:rPr lang="ko-KR" altLang="en-US" sz="1100" b="1"/>
              <a:t>대</a:t>
            </a:r>
            <a:endParaRPr lang="en-US" altLang="ko-KR" sz="11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2A8E1F-20F2-0092-1A40-5BDFB384CF42}"/>
              </a:ext>
            </a:extLst>
          </p:cNvPr>
          <p:cNvSpPr txBox="1"/>
          <p:nvPr/>
        </p:nvSpPr>
        <p:spPr>
          <a:xfrm>
            <a:off x="2311808" y="3467044"/>
            <a:ext cx="2404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NanumGothicOTF" panose="020D0604000000000000" pitchFamily="34" charset="-127"/>
                <a:ea typeface="NanumGothicOTF" panose="020D0604000000000000" pitchFamily="34" charset="-127"/>
              </a:rPr>
              <a:t>&lt;</a:t>
            </a:r>
            <a:r>
              <a:rPr lang="ko-KR" altLang="en-US" sz="1100">
                <a:latin typeface="NanumGothicOTF" panose="020D0604000000000000" pitchFamily="34" charset="-127"/>
                <a:ea typeface="NanumGothicOTF" panose="020D0604000000000000" pitchFamily="34" charset="-127"/>
              </a:rPr>
              <a:t>등급별</a:t>
            </a:r>
            <a:r>
              <a:rPr lang="en-US" altLang="ko-KR" sz="1100">
                <a:latin typeface="NanumGothicOTF" panose="020D0604000000000000" pitchFamily="34" charset="-127"/>
                <a:ea typeface="NanumGothicOTF" panose="020D0604000000000000" pitchFamily="34" charset="-127"/>
              </a:rPr>
              <a:t>/</a:t>
            </a:r>
            <a:r>
              <a:rPr lang="ko-KR" altLang="en-US" sz="1100">
                <a:latin typeface="NanumGothicOTF" panose="020D0604000000000000" pitchFamily="34" charset="-127"/>
                <a:ea typeface="NanumGothicOTF" panose="020D0604000000000000" pitchFamily="34" charset="-127"/>
              </a:rPr>
              <a:t>클러스터별 연령대 분포도</a:t>
            </a:r>
            <a:r>
              <a:rPr lang="en-US" altLang="ko-KR" sz="1100">
                <a:latin typeface="NanumGothicOTF" panose="020D0604000000000000" pitchFamily="34" charset="-127"/>
                <a:ea typeface="NanumGothicOTF" panose="020D0604000000000000" pitchFamily="34" charset="-127"/>
              </a:rPr>
              <a:t>&gt;</a:t>
            </a:r>
            <a:r>
              <a:rPr lang="ko-KR" altLang="en-US" sz="1100">
                <a:latin typeface="NanumGothicOTF" panose="020D0604000000000000" pitchFamily="34" charset="-127"/>
                <a:ea typeface="NanumGothicOTF" panose="020D0604000000000000" pitchFamily="34" charset="-127"/>
              </a:rPr>
              <a:t>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8B6E10-4374-659F-1790-24025D724BB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074" y="5378778"/>
            <a:ext cx="6717929" cy="133238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905008-091B-4DCB-23DD-E0E71FEC2E7A}"/>
              </a:ext>
            </a:extLst>
          </p:cNvPr>
          <p:cNvSpPr/>
          <p:nvPr/>
        </p:nvSpPr>
        <p:spPr>
          <a:xfrm>
            <a:off x="927819" y="5199877"/>
            <a:ext cx="6867428" cy="1510051"/>
          </a:xfrm>
          <a:prstGeom prst="roundRect">
            <a:avLst/>
          </a:prstGeom>
          <a:noFill/>
          <a:ln w="19050">
            <a:solidFill>
              <a:srgbClr val="F6770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A41C7A-51C9-73AF-728A-9EB45A12799B}"/>
              </a:ext>
            </a:extLst>
          </p:cNvPr>
          <p:cNvSpPr txBox="1"/>
          <p:nvPr/>
        </p:nvSpPr>
        <p:spPr>
          <a:xfrm>
            <a:off x="1323991" y="5240670"/>
            <a:ext cx="971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클러스터 </a:t>
            </a:r>
            <a:r>
              <a:rPr lang="en-US" altLang="ko-KR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1</a:t>
            </a:r>
            <a:endParaRPr lang="ko-KR" altLang="en-US" sz="105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077DC-B7E6-4B52-BED0-91E8F73D20C8}"/>
              </a:ext>
            </a:extLst>
          </p:cNvPr>
          <p:cNvSpPr txBox="1"/>
          <p:nvPr/>
        </p:nvSpPr>
        <p:spPr>
          <a:xfrm>
            <a:off x="3081073" y="5239931"/>
            <a:ext cx="971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클러스터 </a:t>
            </a:r>
            <a:r>
              <a:rPr lang="en-US" altLang="ko-KR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2</a:t>
            </a:r>
            <a:endParaRPr lang="ko-KR" altLang="en-US" sz="105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A8ABCE-7243-D516-8E7E-D8BC3A367D9B}"/>
              </a:ext>
            </a:extLst>
          </p:cNvPr>
          <p:cNvSpPr txBox="1"/>
          <p:nvPr/>
        </p:nvSpPr>
        <p:spPr>
          <a:xfrm>
            <a:off x="4847780" y="5228694"/>
            <a:ext cx="971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클러스터 </a:t>
            </a:r>
            <a:r>
              <a:rPr lang="en-US" altLang="ko-KR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3</a:t>
            </a:r>
            <a:endParaRPr lang="ko-KR" altLang="en-US" sz="105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278220-722A-06D1-C570-FEC36A5DD11D}"/>
              </a:ext>
            </a:extLst>
          </p:cNvPr>
          <p:cNvSpPr txBox="1"/>
          <p:nvPr/>
        </p:nvSpPr>
        <p:spPr>
          <a:xfrm>
            <a:off x="6644636" y="5238319"/>
            <a:ext cx="971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클러스터 </a:t>
            </a:r>
            <a:r>
              <a:rPr lang="en-US" altLang="ko-KR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4</a:t>
            </a:r>
            <a:endParaRPr lang="ko-KR" altLang="en-US" sz="105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D769877-5626-2039-274D-35BC1A0E5268}"/>
              </a:ext>
            </a:extLst>
          </p:cNvPr>
          <p:cNvSpPr txBox="1"/>
          <p:nvPr/>
        </p:nvSpPr>
        <p:spPr>
          <a:xfrm>
            <a:off x="8685963" y="4445111"/>
            <a:ext cx="30023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우수 고객일수록 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60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대 비율이 큼 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(20% 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이상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등급과 클러스터가 높을수록 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30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대 비율이 줄어들고 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5,60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대 비율이 늘어남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.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48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B6B72B5-55C0-023E-65F4-91E1C1362BC0}"/>
              </a:ext>
            </a:extLst>
          </p:cNvPr>
          <p:cNvSpPr txBox="1"/>
          <p:nvPr/>
        </p:nvSpPr>
        <p:spPr>
          <a:xfrm>
            <a:off x="1336360" y="5698909"/>
            <a:ext cx="8946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돈을 많이 쓰는 고객일수록 평소 마트 행사에 많이 참여한다는 것을 알 수 있음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클러스터 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1, 2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와 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3, 4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간 프로모션 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4, 5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에서 참여율의 명확한 차이가 나타남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3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번 프로모션은 고객 세그먼트와 무관하게 일정한 수준의 참여율을 기록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, </a:t>
            </a:r>
            <a:r>
              <a:rPr lang="en-US" altLang="ko-KR" sz="1400" b="0" i="0">
                <a:effectLst/>
                <a:latin typeface="NanumGothicOTF" panose="020D0604000000000000" pitchFamily="34" charset="-127"/>
                <a:ea typeface="NanumGothicOTF" panose="020D0604000000000000" pitchFamily="34" charset="-127"/>
              </a:rPr>
              <a:t>2</a:t>
            </a:r>
            <a:r>
              <a:rPr lang="ko-KR" altLang="en-US" sz="1400" b="0" i="0">
                <a:effectLst/>
                <a:latin typeface="NanumGothicOTF" panose="020D0604000000000000" pitchFamily="34" charset="-127"/>
                <a:ea typeface="NanumGothicOTF" panose="020D0604000000000000" pitchFamily="34" charset="-127"/>
              </a:rPr>
              <a:t>번 프로모션은 참여율이 저조</a:t>
            </a:r>
            <a:r>
              <a:rPr lang="en-US" altLang="ko-KR" sz="1400" b="0" i="0">
                <a:effectLst/>
                <a:latin typeface="NanumGothicOTF" panose="020D0604000000000000" pitchFamily="34" charset="-127"/>
                <a:ea typeface="NanumGothicOTF" panose="020D0604000000000000" pitchFamily="34" charset="-127"/>
              </a:rPr>
              <a:t>,</a:t>
            </a:r>
            <a:r>
              <a:rPr lang="ko-KR" altLang="en-US" sz="1400" b="0" i="0">
                <a:effectLst/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endParaRPr lang="en-US" altLang="ko-KR" sz="1400" b="0" i="0">
              <a:effectLst/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월등하게 높은 참가율을 보이는 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6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번 프로모션 컨텐츠에 대해서 더 살펴보고 다음 프로모션 기획시 이 점을 참고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.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endParaRPr lang="en-US" sz="14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D490017-ED1A-8731-F7D4-47D80E08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6223" y="2507610"/>
            <a:ext cx="4377804" cy="30009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124039F-26A3-4AEE-0D1C-FE967CF98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889472"/>
            <a:ext cx="456381" cy="59685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9E98AD-0D4D-BCF1-9E36-7DD7B2168B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6549" y="2556237"/>
            <a:ext cx="4177602" cy="3005474"/>
          </a:xfrm>
          <a:prstGeom prst="rect">
            <a:avLst/>
          </a:prstGeom>
        </p:spPr>
      </p:pic>
      <p:sp>
        <p:nvSpPr>
          <p:cNvPr id="3" name="사각형: 모서리가 접힌 도형 2">
            <a:extLst>
              <a:ext uri="{FF2B5EF4-FFF2-40B4-BE49-F238E27FC236}">
                <a16:creationId xmlns:a16="http://schemas.microsoft.com/office/drawing/2014/main" id="{70DC5A2B-DE04-B8D2-41F6-C116DE9DAD32}"/>
              </a:ext>
            </a:extLst>
          </p:cNvPr>
          <p:cNvSpPr/>
          <p:nvPr/>
        </p:nvSpPr>
        <p:spPr>
          <a:xfrm>
            <a:off x="7645923" y="376220"/>
            <a:ext cx="3824306" cy="1683588"/>
          </a:xfrm>
          <a:prstGeom prst="foldedCorner">
            <a:avLst/>
          </a:prstGeom>
          <a:noFill/>
          <a:ln w="19050">
            <a:solidFill>
              <a:srgbClr val="F677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90FED378-0DE7-39FA-4EE9-5A6330481AB2}"/>
              </a:ext>
            </a:extLst>
          </p:cNvPr>
          <p:cNvSpPr/>
          <p:nvPr/>
        </p:nvSpPr>
        <p:spPr>
          <a:xfrm>
            <a:off x="1280838" y="5640047"/>
            <a:ext cx="9367986" cy="1026000"/>
          </a:xfrm>
          <a:prstGeom prst="foldedCorner">
            <a:avLst/>
          </a:prstGeom>
          <a:noFill/>
          <a:ln w="19050">
            <a:solidFill>
              <a:srgbClr val="F677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412B43-8ED1-28D2-060F-6A4FC824CDCC}"/>
              </a:ext>
            </a:extLst>
          </p:cNvPr>
          <p:cNvSpPr txBox="1"/>
          <p:nvPr/>
        </p:nvSpPr>
        <p:spPr>
          <a:xfrm>
            <a:off x="6553574" y="1030440"/>
            <a:ext cx="10273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배우자 있음</a:t>
            </a:r>
            <a:endParaRPr lang="en-US" altLang="ko-KR" sz="11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8FA3CB-E1DF-7A98-D24C-AC9BAFBCE65D}"/>
              </a:ext>
            </a:extLst>
          </p:cNvPr>
          <p:cNvSpPr txBox="1"/>
          <p:nvPr/>
        </p:nvSpPr>
        <p:spPr>
          <a:xfrm>
            <a:off x="6570358" y="775635"/>
            <a:ext cx="1027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미혼</a:t>
            </a:r>
            <a:endParaRPr lang="en-US" altLang="ko-KR" sz="12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77903-4B79-2D68-8787-E48E56BAEAF2}"/>
              </a:ext>
            </a:extLst>
          </p:cNvPr>
          <p:cNvSpPr txBox="1"/>
          <p:nvPr/>
        </p:nvSpPr>
        <p:spPr>
          <a:xfrm>
            <a:off x="6566406" y="1563974"/>
            <a:ext cx="1027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이혼</a:t>
            </a:r>
            <a:endParaRPr lang="en-US" altLang="ko-KR" sz="12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1FC5D8-6108-0639-01ED-B752443CE905}"/>
              </a:ext>
            </a:extLst>
          </p:cNvPr>
          <p:cNvSpPr txBox="1"/>
          <p:nvPr/>
        </p:nvSpPr>
        <p:spPr>
          <a:xfrm>
            <a:off x="6556967" y="1288189"/>
            <a:ext cx="1027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사별</a:t>
            </a:r>
            <a:endParaRPr lang="en-US" altLang="ko-KR" sz="1200" b="1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FDE9786-A779-28CC-5D14-81178393D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721" y="816505"/>
            <a:ext cx="4501648" cy="115193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7C222770-7000-827C-ADE3-17112997AA7C}"/>
              </a:ext>
            </a:extLst>
          </p:cNvPr>
          <p:cNvSpPr txBox="1"/>
          <p:nvPr/>
        </p:nvSpPr>
        <p:spPr>
          <a:xfrm>
            <a:off x="2441439" y="395469"/>
            <a:ext cx="21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20725" algn="l"/>
              </a:tabLst>
            </a:pPr>
            <a:r>
              <a:rPr lang="en-US" altLang="ko-KR" sz="1100">
                <a:latin typeface="NanumGothicOTF" panose="020D0604000000000000" pitchFamily="34" charset="-127"/>
                <a:ea typeface="NanumGothicOTF" panose="020D0604000000000000" pitchFamily="34" charset="-127"/>
              </a:rPr>
              <a:t>&lt;</a:t>
            </a:r>
            <a:r>
              <a:rPr lang="ko-KR" altLang="en-US" sz="1100">
                <a:latin typeface="NanumGothicOTF" panose="020D0604000000000000" pitchFamily="34" charset="-127"/>
                <a:ea typeface="NanumGothicOTF" panose="020D0604000000000000" pitchFamily="34" charset="-127"/>
              </a:rPr>
              <a:t>등급별</a:t>
            </a:r>
            <a:r>
              <a:rPr lang="en-US" altLang="ko-KR" sz="1100">
                <a:latin typeface="NanumGothicOTF" panose="020D0604000000000000" pitchFamily="34" charset="-127"/>
                <a:ea typeface="NanumGothicOTF" panose="020D0604000000000000" pitchFamily="34" charset="-127"/>
              </a:rPr>
              <a:t>/</a:t>
            </a:r>
            <a:r>
              <a:rPr lang="ko-KR" altLang="en-US" sz="1100">
                <a:latin typeface="NanumGothicOTF" panose="020D0604000000000000" pitchFamily="34" charset="-127"/>
                <a:ea typeface="NanumGothicOTF" panose="020D0604000000000000" pitchFamily="34" charset="-127"/>
              </a:rPr>
              <a:t>클러스터별  혼인상태</a:t>
            </a:r>
            <a:r>
              <a:rPr lang="en-US" altLang="ko-KR" sz="1100">
                <a:latin typeface="NanumGothicOTF" panose="020D0604000000000000" pitchFamily="34" charset="-127"/>
                <a:ea typeface="NanumGothicOTF" panose="020D0604000000000000" pitchFamily="34" charset="-127"/>
              </a:rPr>
              <a:t>&gt;</a:t>
            </a:r>
            <a:r>
              <a:rPr lang="ko-KR" altLang="en-US" sz="1100">
                <a:latin typeface="NanumGothicOTF" panose="020D0604000000000000" pitchFamily="34" charset="-127"/>
                <a:ea typeface="NanumGothicOTF" panose="020D0604000000000000" pitchFamily="34" charset="-127"/>
              </a:rPr>
              <a:t> 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5775512-9E97-B911-A1B0-141EDBA19D5D}"/>
              </a:ext>
            </a:extLst>
          </p:cNvPr>
          <p:cNvSpPr txBox="1"/>
          <p:nvPr/>
        </p:nvSpPr>
        <p:spPr>
          <a:xfrm>
            <a:off x="1528077" y="657371"/>
            <a:ext cx="5330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1</a:t>
            </a:r>
            <a:r>
              <a:rPr lang="ko-KR" altLang="en-US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등급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FC9F426-BC4B-5CDD-0D64-D451CED20C6C}"/>
              </a:ext>
            </a:extLst>
          </p:cNvPr>
          <p:cNvSpPr txBox="1"/>
          <p:nvPr/>
        </p:nvSpPr>
        <p:spPr>
          <a:xfrm>
            <a:off x="3224789" y="648297"/>
            <a:ext cx="5330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2</a:t>
            </a:r>
            <a:r>
              <a:rPr lang="ko-KR" altLang="en-US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등급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86BC1B-CB8E-01B0-D660-A0F0243BBBCC}"/>
              </a:ext>
            </a:extLst>
          </p:cNvPr>
          <p:cNvSpPr txBox="1"/>
          <p:nvPr/>
        </p:nvSpPr>
        <p:spPr>
          <a:xfrm>
            <a:off x="4857716" y="657371"/>
            <a:ext cx="5330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3</a:t>
            </a:r>
            <a:r>
              <a:rPr lang="ko-KR" altLang="en-US" sz="1050">
                <a:latin typeface="NanumGothicOTF" panose="020D0604000000000000" pitchFamily="34" charset="-127"/>
                <a:ea typeface="NanumGothicOTF" panose="020D0604000000000000" pitchFamily="34" charset="-127"/>
              </a:rPr>
              <a:t>등급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5FE1A95E-FD9E-02D2-39CD-61F3FABA8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30" y="752559"/>
            <a:ext cx="476316" cy="1143160"/>
          </a:xfrm>
          <a:prstGeom prst="rect">
            <a:avLst/>
          </a:prstGeom>
        </p:spPr>
      </p:pic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9D45F406-DE5B-D244-D0F1-D015DDFC8BE2}"/>
              </a:ext>
            </a:extLst>
          </p:cNvPr>
          <p:cNvSpPr/>
          <p:nvPr/>
        </p:nvSpPr>
        <p:spPr>
          <a:xfrm>
            <a:off x="1034607" y="638905"/>
            <a:ext cx="4927490" cy="1370469"/>
          </a:xfrm>
          <a:prstGeom prst="roundRect">
            <a:avLst/>
          </a:prstGeom>
          <a:noFill/>
          <a:ln w="19050">
            <a:solidFill>
              <a:srgbClr val="F6770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B093F-D6B7-26BF-7452-E93901FDEB3E}"/>
              </a:ext>
            </a:extLst>
          </p:cNvPr>
          <p:cNvSpPr txBox="1"/>
          <p:nvPr/>
        </p:nvSpPr>
        <p:spPr>
          <a:xfrm>
            <a:off x="7748746" y="543182"/>
            <a:ext cx="3609065" cy="1336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spcAft>
                <a:spcPts val="1300"/>
              </a:spcAft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혼인상태에 대한 분포는 등급별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, 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클러스터별 큰 차이가 없었고 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‘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배우자 있음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’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이 모든 등급과 클러스터에서 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60% 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이상을 차지함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배우자 있음 다음으로 혼자 사는 사람들이 대략 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20% 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정도의 비중으로 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2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위를 차지함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.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endParaRPr lang="en-US" altLang="ko-KR" sz="14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455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C82DB2-3C44-F583-4E24-D3F46071CEF8}"/>
              </a:ext>
            </a:extLst>
          </p:cNvPr>
          <p:cNvSpPr txBox="1">
            <a:spLocks/>
          </p:cNvSpPr>
          <p:nvPr/>
        </p:nvSpPr>
        <p:spPr>
          <a:xfrm>
            <a:off x="1020826" y="1411612"/>
            <a:ext cx="10664244" cy="4265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5000"/>
              </a:lnSpc>
              <a:spcBef>
                <a:spcPts val="1300"/>
              </a:spcBef>
              <a:spcAft>
                <a:spcPts val="1000"/>
              </a:spcAft>
            </a:pPr>
            <a:r>
              <a:rPr lang="ko-KR" altLang="en-US" sz="2000">
                <a:latin typeface="NanumGothicOTF" panose="020D0604000000000000" pitchFamily="34" charset="-127"/>
                <a:ea typeface="NanumGothicOTF" panose="020D0604000000000000" pitchFamily="34" charset="-127"/>
              </a:rPr>
              <a:t>우수고객은 </a:t>
            </a:r>
            <a:r>
              <a:rPr lang="ko-KR" altLang="en-US" sz="2000" b="1" u="sng">
                <a:latin typeface="NanumGothicOTF" panose="020D0604000000000000" pitchFamily="34" charset="-127"/>
                <a:ea typeface="NanumGothicOTF" panose="020D0604000000000000" pitchFamily="34" charset="-127"/>
              </a:rPr>
              <a:t>자녀가 없는 중장년 노부부 가정임을 유추</a:t>
            </a:r>
            <a:r>
              <a:rPr lang="ko-KR" altLang="en-US" sz="2000">
                <a:latin typeface="NanumGothicOTF" panose="020D0604000000000000" pitchFamily="34" charset="-127"/>
                <a:ea typeface="NanumGothicOTF" panose="020D0604000000000000" pitchFamily="34" charset="-127"/>
              </a:rPr>
              <a:t>해 볼 수 있음</a:t>
            </a:r>
            <a:r>
              <a:rPr lang="en-US" altLang="ko-KR" sz="2000">
                <a:latin typeface="NanumGothicOTF" panose="020D0604000000000000" pitchFamily="34" charset="-127"/>
                <a:ea typeface="NanumGothicOTF" panose="020D0604000000000000" pitchFamily="34" charset="-127"/>
              </a:rPr>
              <a:t>.</a:t>
            </a:r>
            <a:r>
              <a:rPr lang="ko-KR" altLang="en-US" sz="200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endParaRPr lang="en-US" altLang="ko-KR" sz="20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0" indent="0" algn="just">
              <a:lnSpc>
                <a:spcPct val="85000"/>
              </a:lnSpc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sz="18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    </a:t>
            </a:r>
            <a:r>
              <a:rPr lang="en-US" altLang="ko-KR" sz="1800">
                <a:latin typeface="NanumSquareOTF" panose="020B0600000101010101" pitchFamily="34" charset="-127"/>
                <a:ea typeface="NanumSquareOTF" panose="020B0600000101010101" pitchFamily="34" charset="-127"/>
                <a:sym typeface="Wingdings" panose="05000000000000000000" pitchFamily="2" charset="2"/>
              </a:rPr>
              <a:t>→</a:t>
            </a:r>
            <a:r>
              <a:rPr lang="en-US" altLang="ko-KR" sz="18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8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분석결과 도출된 우수고객의 인구통계학적 특성을 바탕으로 해당 집단의 일반적인 소</a:t>
            </a:r>
            <a:r>
              <a:rPr lang="ko-KR" altLang="en-US" sz="1800">
                <a:latin typeface="NanumSquareOTF" panose="020B0600000101010101" pitchFamily="34" charset="-127"/>
                <a:ea typeface="NanumSquareOTF" panose="020B0600000101010101" pitchFamily="34" charset="-127"/>
              </a:rPr>
              <a:t>비 특성을 조사함</a:t>
            </a:r>
            <a:r>
              <a:rPr lang="en-US" altLang="ko-KR" sz="180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0" indent="0" algn="just">
              <a:lnSpc>
                <a:spcPct val="85000"/>
              </a:lnSpc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altLang="ko-KR" sz="1800"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</a:t>
            </a:r>
            <a:r>
              <a:rPr lang="ko-KR" altLang="en-US" sz="1800">
                <a:latin typeface="NanumSquareOTF" panose="020B0600000101010101" pitchFamily="34" charset="-127"/>
                <a:ea typeface="NanumSquareOTF" panose="020B0600000101010101" pitchFamily="34" charset="-127"/>
              </a:rPr>
              <a:t>우선은 생필품보다 주류</a:t>
            </a:r>
            <a:r>
              <a:rPr lang="en-US" altLang="ko-KR" sz="180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1800">
                <a:latin typeface="NanumSquareOTF" panose="020B0600000101010101" pitchFamily="34" charset="-127"/>
                <a:ea typeface="NanumSquareOTF" panose="020B0600000101010101" pitchFamily="34" charset="-127"/>
              </a:rPr>
              <a:t>육류 상품군에 더 집중하여 물품을 구비</a:t>
            </a:r>
            <a:r>
              <a:rPr lang="en-US" altLang="ko-KR" sz="180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0" indent="0" algn="just">
              <a:spcAft>
                <a:spcPts val="250"/>
              </a:spcAft>
              <a:buFont typeface="Arial" panose="020B0604020202020204" pitchFamily="34" charset="0"/>
              <a:buNone/>
            </a:pPr>
            <a:endParaRPr lang="en-US" altLang="ko-KR" sz="9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just">
              <a:lnSpc>
                <a:spcPct val="100000"/>
              </a:lnSpc>
            </a:pP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우수고객이 프로모션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4, 5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에 긍정적으로 반응한 이유를 분석하고 해당 프로모션을 지속적으로 발전시킴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    </a:t>
            </a:r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0" indent="0" algn="just">
              <a:buNone/>
            </a:pPr>
            <a:endParaRPr lang="en-US" altLang="ko-KR" sz="9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just">
              <a:lnSpc>
                <a:spcPct val="92000"/>
              </a:lnSpc>
              <a:spcAft>
                <a:spcPts val="1000"/>
              </a:spcAft>
            </a:pP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참가율이 가장 높았던 프로모션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6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과 가장 저조했던 프로모션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의 특징과 문제점을 각각 분석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0" indent="0" algn="just">
              <a:buNone/>
            </a:pP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  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  <a:sym typeface="Wingdings" panose="05000000000000000000" pitchFamily="2" charset="2"/>
              </a:rPr>
              <a:t>→ </a:t>
            </a:r>
            <a:r>
              <a:rPr lang="ko-KR" altLang="en-US" sz="1800">
                <a:latin typeface="NanumSquareOTF" panose="020B0600000101010101" pitchFamily="34" charset="-127"/>
                <a:ea typeface="NanumSquareOTF" panose="020B0600000101010101" pitchFamily="34" charset="-127"/>
              </a:rPr>
              <a:t>참가율이 가장 높았던 프로모션 </a:t>
            </a:r>
            <a:r>
              <a:rPr lang="en-US" altLang="ko-KR" sz="1800">
                <a:latin typeface="NanumSquareOTF" panose="020B0600000101010101" pitchFamily="34" charset="-127"/>
                <a:ea typeface="NanumSquareOTF" panose="020B0600000101010101" pitchFamily="34" charset="-127"/>
              </a:rPr>
              <a:t>6</a:t>
            </a:r>
            <a:r>
              <a:rPr lang="ko-KR" altLang="en-US" sz="1800">
                <a:latin typeface="NanumSquareOTF" panose="020B0600000101010101" pitchFamily="34" charset="-127"/>
                <a:ea typeface="NanumSquareOTF" panose="020B0600000101010101" pitchFamily="34" charset="-127"/>
              </a:rPr>
              <a:t>에서는 다음 프로모션 기획시 높은 참가율을 이끌어낸 주요 성공 요소를 </a:t>
            </a:r>
            <a:endParaRPr lang="en-US" altLang="ko-KR" sz="18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0" indent="0" algn="just">
              <a:lnSpc>
                <a:spcPct val="92000"/>
              </a:lnSpc>
              <a:spcBef>
                <a:spcPts val="900"/>
              </a:spcBef>
              <a:buNone/>
            </a:pPr>
            <a:r>
              <a:rPr lang="en-US" altLang="ko-KR" sz="1800"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</a:t>
            </a:r>
            <a:r>
              <a:rPr lang="ko-KR" altLang="en-US" sz="1800">
                <a:latin typeface="NanumSquareOTF" panose="020B0600000101010101" pitchFamily="34" charset="-127"/>
                <a:ea typeface="NanumSquareOTF" panose="020B0600000101010101" pitchFamily="34" charset="-127"/>
              </a:rPr>
              <a:t>반영하고 프로모션 </a:t>
            </a:r>
            <a:r>
              <a:rPr lang="en-US" altLang="ko-KR" sz="1800"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sz="1800">
                <a:latin typeface="NanumSquareOTF" panose="020B0600000101010101" pitchFamily="34" charset="-127"/>
                <a:ea typeface="NanumSquareOTF" panose="020B0600000101010101" pitchFamily="34" charset="-127"/>
              </a:rPr>
              <a:t>의 문제점은 제외</a:t>
            </a:r>
            <a:r>
              <a:rPr lang="en-US" altLang="ko-KR" sz="180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CE433-68FC-E3A6-D95E-3F58CA3B9C01}"/>
              </a:ext>
            </a:extLst>
          </p:cNvPr>
          <p:cNvSpPr txBox="1"/>
          <p:nvPr/>
        </p:nvSpPr>
        <p:spPr>
          <a:xfrm>
            <a:off x="1020826" y="5831574"/>
            <a:ext cx="6092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0" i="0">
                <a:solidFill>
                  <a:srgbClr val="000000"/>
                </a:solidFill>
                <a:effectLst/>
                <a:latin typeface="-apple-system"/>
              </a:rPr>
              <a:t>➔ </a:t>
            </a:r>
            <a:r>
              <a:rPr lang="ko-KR" altLang="en-US" sz="2400">
                <a:latin typeface="NanumSquareOTF" panose="020B0600000101010101" pitchFamily="34" charset="-127"/>
                <a:ea typeface="NanumSquareOTF" panose="020B0600000101010101" pitchFamily="34" charset="-127"/>
              </a:rPr>
              <a:t>마케팅 팀에게 이와 같은 분석결과를 알림</a:t>
            </a:r>
            <a:r>
              <a:rPr lang="en-US" altLang="ko-KR" sz="2400">
                <a:latin typeface="NanumSquareOTF" panose="020B0600000101010101" pitchFamily="34" charset="-127"/>
                <a:ea typeface="NanumSquareOTF" panose="020B0600000101010101" pitchFamily="34" charset="-127"/>
              </a:rPr>
              <a:t>!</a:t>
            </a:r>
            <a:r>
              <a:rPr lang="ko-KR" altLang="en-US" sz="24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altLang="ko-KR" sz="24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E7FC9E-54F5-D4B9-9BFC-2D0B6B210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889472"/>
            <a:ext cx="456381" cy="596852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5693107-EAE8-9860-D85D-94763EBED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93" y="350341"/>
            <a:ext cx="1228477" cy="66684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액션</a:t>
            </a:r>
          </a:p>
        </p:txBody>
      </p:sp>
    </p:spTree>
    <p:extLst>
      <p:ext uri="{BB962C8B-B14F-4D97-AF65-F5344CB8AC3E}">
        <p14:creationId xmlns:p14="http://schemas.microsoft.com/office/powerpoint/2010/main" val="1987039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2B27F6-D8BE-0D79-884B-694C5535F501}"/>
              </a:ext>
            </a:extLst>
          </p:cNvPr>
          <p:cNvSpPr txBox="1"/>
          <p:nvPr/>
        </p:nvSpPr>
        <p:spPr>
          <a:xfrm>
            <a:off x="3493361" y="4034363"/>
            <a:ext cx="4075043" cy="612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700"/>
              </a:spcAft>
              <a:buNone/>
            </a:pP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 1) 3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분위 기준으로 나누기</a:t>
            </a:r>
            <a:endParaRPr lang="en-US" altLang="ko-KR" sz="14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0" indent="0">
              <a:buNone/>
            </a:pP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 2) </a:t>
            </a:r>
            <a:r>
              <a:rPr lang="ko-KR" alt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군집화 분석</a:t>
            </a:r>
            <a:r>
              <a:rPr lang="en-US" altLang="ko-KR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(K-means clustering)</a:t>
            </a:r>
            <a:endParaRPr lang="ko-KR" altLang="en-US" sz="1400"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DAA7EAE4-F6FC-0577-ED16-EADAD6D92AFC}"/>
              </a:ext>
            </a:extLst>
          </p:cNvPr>
          <p:cNvSpPr/>
          <p:nvPr/>
        </p:nvSpPr>
        <p:spPr>
          <a:xfrm>
            <a:off x="0" y="877984"/>
            <a:ext cx="456381" cy="5968528"/>
          </a:xfrm>
          <a:custGeom>
            <a:avLst/>
            <a:gdLst/>
            <a:ahLst/>
            <a:cxnLst/>
            <a:rect l="l" t="t" r="r" b="b"/>
            <a:pathLst>
              <a:path w="530860" h="8943340">
                <a:moveTo>
                  <a:pt x="0" y="0"/>
                </a:moveTo>
                <a:lnTo>
                  <a:pt x="0" y="8942987"/>
                </a:lnTo>
                <a:lnTo>
                  <a:pt x="530324" y="8942987"/>
                </a:lnTo>
                <a:lnTo>
                  <a:pt x="530324" y="0"/>
                </a:lnTo>
                <a:lnTo>
                  <a:pt x="0" y="0"/>
                </a:lnTo>
                <a:close/>
              </a:path>
            </a:pathLst>
          </a:custGeom>
          <a:solidFill>
            <a:srgbClr val="54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D935B91-BADD-2FD5-64AA-70DD778CA155}"/>
              </a:ext>
            </a:extLst>
          </p:cNvPr>
          <p:cNvSpPr/>
          <p:nvPr/>
        </p:nvSpPr>
        <p:spPr>
          <a:xfrm>
            <a:off x="11734566" y="0"/>
            <a:ext cx="456381" cy="5968528"/>
          </a:xfrm>
          <a:custGeom>
            <a:avLst/>
            <a:gdLst/>
            <a:ahLst/>
            <a:cxnLst/>
            <a:rect l="l" t="t" r="r" b="b"/>
            <a:pathLst>
              <a:path w="530860" h="8943340">
                <a:moveTo>
                  <a:pt x="0" y="0"/>
                </a:moveTo>
                <a:lnTo>
                  <a:pt x="0" y="8942987"/>
                </a:lnTo>
                <a:lnTo>
                  <a:pt x="530324" y="8942987"/>
                </a:lnTo>
                <a:lnTo>
                  <a:pt x="530324" y="0"/>
                </a:lnTo>
                <a:lnTo>
                  <a:pt x="0" y="0"/>
                </a:lnTo>
                <a:close/>
              </a:path>
            </a:pathLst>
          </a:custGeom>
          <a:solidFill>
            <a:srgbClr val="54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242A8D00-4AB9-CD83-D1D8-CF8693BE588B}"/>
              </a:ext>
            </a:extLst>
          </p:cNvPr>
          <p:cNvSpPr/>
          <p:nvPr/>
        </p:nvSpPr>
        <p:spPr>
          <a:xfrm>
            <a:off x="1414228" y="1300827"/>
            <a:ext cx="543560" cy="543560"/>
          </a:xfrm>
          <a:custGeom>
            <a:avLst/>
            <a:gdLst/>
            <a:ahLst/>
            <a:cxnLst/>
            <a:rect l="l" t="t" r="r" b="b"/>
            <a:pathLst>
              <a:path w="543560" h="543560">
                <a:moveTo>
                  <a:pt x="543163" y="543163"/>
                </a:moveTo>
                <a:lnTo>
                  <a:pt x="0" y="543163"/>
                </a:lnTo>
                <a:lnTo>
                  <a:pt x="0" y="0"/>
                </a:lnTo>
                <a:lnTo>
                  <a:pt x="543163" y="0"/>
                </a:lnTo>
                <a:lnTo>
                  <a:pt x="543163" y="543163"/>
                </a:lnTo>
                <a:close/>
              </a:path>
            </a:pathLst>
          </a:custGeom>
          <a:solidFill>
            <a:srgbClr val="FF6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54">
            <a:extLst>
              <a:ext uri="{FF2B5EF4-FFF2-40B4-BE49-F238E27FC236}">
                <a16:creationId xmlns:a16="http://schemas.microsoft.com/office/drawing/2014/main" id="{8008978C-3031-1DCA-5990-7C657953A4E3}"/>
              </a:ext>
            </a:extLst>
          </p:cNvPr>
          <p:cNvGrpSpPr/>
          <p:nvPr/>
        </p:nvGrpSpPr>
        <p:grpSpPr>
          <a:xfrm>
            <a:off x="1545990" y="1475182"/>
            <a:ext cx="265430" cy="186055"/>
            <a:chOff x="2442480" y="2700295"/>
            <a:chExt cx="265430" cy="186055"/>
          </a:xfrm>
        </p:grpSpPr>
        <p:pic>
          <p:nvPicPr>
            <p:cNvPr id="9" name="object 55">
              <a:extLst>
                <a:ext uri="{FF2B5EF4-FFF2-40B4-BE49-F238E27FC236}">
                  <a16:creationId xmlns:a16="http://schemas.microsoft.com/office/drawing/2014/main" id="{B2F243F3-F9DD-E3EE-625B-FDD8D3FE617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2480" y="2700295"/>
              <a:ext cx="155947" cy="185879"/>
            </a:xfrm>
            <a:prstGeom prst="rect">
              <a:avLst/>
            </a:prstGeom>
          </p:spPr>
        </p:pic>
        <p:pic>
          <p:nvPicPr>
            <p:cNvPr id="10" name="object 56">
              <a:extLst>
                <a:ext uri="{FF2B5EF4-FFF2-40B4-BE49-F238E27FC236}">
                  <a16:creationId xmlns:a16="http://schemas.microsoft.com/office/drawing/2014/main" id="{2AAC1DC2-3F04-B7F7-9A02-DA1CEC41562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0244" y="2702738"/>
              <a:ext cx="87442" cy="178723"/>
            </a:xfrm>
            <a:prstGeom prst="rect">
              <a:avLst/>
            </a:prstGeom>
          </p:spPr>
        </p:pic>
      </p:grpSp>
      <p:sp>
        <p:nvSpPr>
          <p:cNvPr id="11" name="object 13">
            <a:extLst>
              <a:ext uri="{FF2B5EF4-FFF2-40B4-BE49-F238E27FC236}">
                <a16:creationId xmlns:a16="http://schemas.microsoft.com/office/drawing/2014/main" id="{1A1D267B-FFD4-7499-FFDF-11EEC70FF496}"/>
              </a:ext>
            </a:extLst>
          </p:cNvPr>
          <p:cNvSpPr/>
          <p:nvPr/>
        </p:nvSpPr>
        <p:spPr>
          <a:xfrm>
            <a:off x="1407040" y="2164465"/>
            <a:ext cx="543560" cy="543560"/>
          </a:xfrm>
          <a:custGeom>
            <a:avLst/>
            <a:gdLst/>
            <a:ahLst/>
            <a:cxnLst/>
            <a:rect l="l" t="t" r="r" b="b"/>
            <a:pathLst>
              <a:path w="543560" h="543560">
                <a:moveTo>
                  <a:pt x="543163" y="543163"/>
                </a:moveTo>
                <a:lnTo>
                  <a:pt x="0" y="543163"/>
                </a:lnTo>
                <a:lnTo>
                  <a:pt x="0" y="0"/>
                </a:lnTo>
                <a:lnTo>
                  <a:pt x="543163" y="0"/>
                </a:lnTo>
                <a:lnTo>
                  <a:pt x="543163" y="543163"/>
                </a:lnTo>
                <a:close/>
              </a:path>
            </a:pathLst>
          </a:custGeom>
          <a:solidFill>
            <a:srgbClr val="FF6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58">
            <a:extLst>
              <a:ext uri="{FF2B5EF4-FFF2-40B4-BE49-F238E27FC236}">
                <a16:creationId xmlns:a16="http://schemas.microsoft.com/office/drawing/2014/main" id="{4941D9FF-6F48-A679-CCF2-51720C2DFCCF}"/>
              </a:ext>
            </a:extLst>
          </p:cNvPr>
          <p:cNvGrpSpPr/>
          <p:nvPr/>
        </p:nvGrpSpPr>
        <p:grpSpPr>
          <a:xfrm>
            <a:off x="1522038" y="2340631"/>
            <a:ext cx="314960" cy="186055"/>
            <a:chOff x="2425145" y="3682674"/>
            <a:chExt cx="314960" cy="186055"/>
          </a:xfrm>
        </p:grpSpPr>
        <p:pic>
          <p:nvPicPr>
            <p:cNvPr id="13" name="object 59">
              <a:extLst>
                <a:ext uri="{FF2B5EF4-FFF2-40B4-BE49-F238E27FC236}">
                  <a16:creationId xmlns:a16="http://schemas.microsoft.com/office/drawing/2014/main" id="{C6AAA789-5A71-DCBE-56F1-7CF123DDAB2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5145" y="3682674"/>
              <a:ext cx="155947" cy="185879"/>
            </a:xfrm>
            <a:prstGeom prst="rect">
              <a:avLst/>
            </a:prstGeom>
          </p:spPr>
        </p:pic>
        <p:pic>
          <p:nvPicPr>
            <p:cNvPr id="14" name="object 60">
              <a:extLst>
                <a:ext uri="{FF2B5EF4-FFF2-40B4-BE49-F238E27FC236}">
                  <a16:creationId xmlns:a16="http://schemas.microsoft.com/office/drawing/2014/main" id="{C8662D7D-EB55-30ED-967F-9DDEC782496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0902" y="3682674"/>
              <a:ext cx="139191" cy="181167"/>
            </a:xfrm>
            <a:prstGeom prst="rect">
              <a:avLst/>
            </a:prstGeom>
          </p:spPr>
        </p:pic>
      </p:grpSp>
      <p:sp>
        <p:nvSpPr>
          <p:cNvPr id="15" name="object 14">
            <a:extLst>
              <a:ext uri="{FF2B5EF4-FFF2-40B4-BE49-F238E27FC236}">
                <a16:creationId xmlns:a16="http://schemas.microsoft.com/office/drawing/2014/main" id="{D611A2E8-FE5F-808E-2D34-FE5BC0181201}"/>
              </a:ext>
            </a:extLst>
          </p:cNvPr>
          <p:cNvSpPr/>
          <p:nvPr/>
        </p:nvSpPr>
        <p:spPr>
          <a:xfrm>
            <a:off x="1421842" y="3011904"/>
            <a:ext cx="543560" cy="543560"/>
          </a:xfrm>
          <a:custGeom>
            <a:avLst/>
            <a:gdLst/>
            <a:ahLst/>
            <a:cxnLst/>
            <a:rect l="l" t="t" r="r" b="b"/>
            <a:pathLst>
              <a:path w="543560" h="543560">
                <a:moveTo>
                  <a:pt x="543163" y="543163"/>
                </a:moveTo>
                <a:lnTo>
                  <a:pt x="0" y="543163"/>
                </a:lnTo>
                <a:lnTo>
                  <a:pt x="0" y="0"/>
                </a:lnTo>
                <a:lnTo>
                  <a:pt x="543163" y="0"/>
                </a:lnTo>
                <a:lnTo>
                  <a:pt x="543163" y="543163"/>
                </a:lnTo>
                <a:close/>
              </a:path>
            </a:pathLst>
          </a:custGeom>
          <a:solidFill>
            <a:srgbClr val="FF6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61">
            <a:extLst>
              <a:ext uri="{FF2B5EF4-FFF2-40B4-BE49-F238E27FC236}">
                <a16:creationId xmlns:a16="http://schemas.microsoft.com/office/drawing/2014/main" id="{1FC180B4-6225-CB83-530C-39362FE41E20}"/>
              </a:ext>
            </a:extLst>
          </p:cNvPr>
          <p:cNvGrpSpPr/>
          <p:nvPr/>
        </p:nvGrpSpPr>
        <p:grpSpPr>
          <a:xfrm>
            <a:off x="1533287" y="3192878"/>
            <a:ext cx="322580" cy="186055"/>
            <a:chOff x="2421592" y="4668050"/>
            <a:chExt cx="322580" cy="186055"/>
          </a:xfrm>
        </p:grpSpPr>
        <p:pic>
          <p:nvPicPr>
            <p:cNvPr id="17" name="object 62">
              <a:extLst>
                <a:ext uri="{FF2B5EF4-FFF2-40B4-BE49-F238E27FC236}">
                  <a16:creationId xmlns:a16="http://schemas.microsoft.com/office/drawing/2014/main" id="{9C41EA76-C3BA-0615-B58B-6170E2608A3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1592" y="4668050"/>
              <a:ext cx="155947" cy="185879"/>
            </a:xfrm>
            <a:prstGeom prst="rect">
              <a:avLst/>
            </a:prstGeom>
          </p:spPr>
        </p:pic>
        <p:pic>
          <p:nvPicPr>
            <p:cNvPr id="19" name="object 63">
              <a:extLst>
                <a:ext uri="{FF2B5EF4-FFF2-40B4-BE49-F238E27FC236}">
                  <a16:creationId xmlns:a16="http://schemas.microsoft.com/office/drawing/2014/main" id="{D5173FA2-0D28-D805-4ABE-6B4D6C37A80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7960" y="4668050"/>
              <a:ext cx="145649" cy="183610"/>
            </a:xfrm>
            <a:prstGeom prst="rect">
              <a:avLst/>
            </a:prstGeom>
          </p:spPr>
        </p:pic>
      </p:grpSp>
      <p:sp>
        <p:nvSpPr>
          <p:cNvPr id="20" name="object 15">
            <a:extLst>
              <a:ext uri="{FF2B5EF4-FFF2-40B4-BE49-F238E27FC236}">
                <a16:creationId xmlns:a16="http://schemas.microsoft.com/office/drawing/2014/main" id="{882F74D9-B1CE-A9F9-36FF-3701D5889F31}"/>
              </a:ext>
            </a:extLst>
          </p:cNvPr>
          <p:cNvSpPr/>
          <p:nvPr/>
        </p:nvSpPr>
        <p:spPr>
          <a:xfrm>
            <a:off x="1430090" y="3937624"/>
            <a:ext cx="543560" cy="543560"/>
          </a:xfrm>
          <a:custGeom>
            <a:avLst/>
            <a:gdLst/>
            <a:ahLst/>
            <a:cxnLst/>
            <a:rect l="l" t="t" r="r" b="b"/>
            <a:pathLst>
              <a:path w="543560" h="543560">
                <a:moveTo>
                  <a:pt x="543163" y="543163"/>
                </a:moveTo>
                <a:lnTo>
                  <a:pt x="0" y="543163"/>
                </a:lnTo>
                <a:lnTo>
                  <a:pt x="0" y="0"/>
                </a:lnTo>
                <a:lnTo>
                  <a:pt x="543163" y="0"/>
                </a:lnTo>
                <a:lnTo>
                  <a:pt x="543163" y="543163"/>
                </a:lnTo>
                <a:close/>
              </a:path>
            </a:pathLst>
          </a:custGeom>
          <a:solidFill>
            <a:srgbClr val="FF6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64">
            <a:extLst>
              <a:ext uri="{FF2B5EF4-FFF2-40B4-BE49-F238E27FC236}">
                <a16:creationId xmlns:a16="http://schemas.microsoft.com/office/drawing/2014/main" id="{DDD5A7DF-C856-BA5D-8F85-942998D75F81}"/>
              </a:ext>
            </a:extLst>
          </p:cNvPr>
          <p:cNvGrpSpPr/>
          <p:nvPr/>
        </p:nvGrpSpPr>
        <p:grpSpPr>
          <a:xfrm>
            <a:off x="1538373" y="4123415"/>
            <a:ext cx="330200" cy="186055"/>
            <a:chOff x="2418430" y="5653435"/>
            <a:chExt cx="330200" cy="186055"/>
          </a:xfrm>
        </p:grpSpPr>
        <p:pic>
          <p:nvPicPr>
            <p:cNvPr id="22" name="object 65">
              <a:extLst>
                <a:ext uri="{FF2B5EF4-FFF2-40B4-BE49-F238E27FC236}">
                  <a16:creationId xmlns:a16="http://schemas.microsoft.com/office/drawing/2014/main" id="{2D685792-9791-D842-591D-3617245A76E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8430" y="5653435"/>
              <a:ext cx="155947" cy="185879"/>
            </a:xfrm>
            <a:prstGeom prst="rect">
              <a:avLst/>
            </a:prstGeom>
          </p:spPr>
        </p:pic>
        <p:pic>
          <p:nvPicPr>
            <p:cNvPr id="23" name="object 66">
              <a:extLst>
                <a:ext uri="{FF2B5EF4-FFF2-40B4-BE49-F238E27FC236}">
                  <a16:creationId xmlns:a16="http://schemas.microsoft.com/office/drawing/2014/main" id="{3D7E40BE-6DA6-CAF4-331B-3FF47B19EA3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5495" y="5655878"/>
              <a:ext cx="152805" cy="178723"/>
            </a:xfrm>
            <a:prstGeom prst="rect">
              <a:avLst/>
            </a:prstGeom>
          </p:spPr>
        </p:pic>
      </p:grpSp>
      <p:sp>
        <p:nvSpPr>
          <p:cNvPr id="24" name="object 16">
            <a:extLst>
              <a:ext uri="{FF2B5EF4-FFF2-40B4-BE49-F238E27FC236}">
                <a16:creationId xmlns:a16="http://schemas.microsoft.com/office/drawing/2014/main" id="{5AABEF47-F058-2159-E120-97EC1F9D1AF3}"/>
              </a:ext>
            </a:extLst>
          </p:cNvPr>
          <p:cNvSpPr/>
          <p:nvPr/>
        </p:nvSpPr>
        <p:spPr>
          <a:xfrm>
            <a:off x="1438838" y="4885435"/>
            <a:ext cx="543560" cy="543560"/>
          </a:xfrm>
          <a:custGeom>
            <a:avLst/>
            <a:gdLst/>
            <a:ahLst/>
            <a:cxnLst/>
            <a:rect l="l" t="t" r="r" b="b"/>
            <a:pathLst>
              <a:path w="543560" h="543559">
                <a:moveTo>
                  <a:pt x="543163" y="543163"/>
                </a:moveTo>
                <a:lnTo>
                  <a:pt x="0" y="543163"/>
                </a:lnTo>
                <a:lnTo>
                  <a:pt x="0" y="0"/>
                </a:lnTo>
                <a:lnTo>
                  <a:pt x="543163" y="0"/>
                </a:lnTo>
                <a:lnTo>
                  <a:pt x="543163" y="543163"/>
                </a:lnTo>
                <a:close/>
              </a:path>
            </a:pathLst>
          </a:custGeom>
          <a:solidFill>
            <a:srgbClr val="FF6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67">
            <a:extLst>
              <a:ext uri="{FF2B5EF4-FFF2-40B4-BE49-F238E27FC236}">
                <a16:creationId xmlns:a16="http://schemas.microsoft.com/office/drawing/2014/main" id="{F6CCBE2B-6CCF-4F5C-D9CE-7018DF8FF6C3}"/>
              </a:ext>
            </a:extLst>
          </p:cNvPr>
          <p:cNvGrpSpPr/>
          <p:nvPr/>
        </p:nvGrpSpPr>
        <p:grpSpPr>
          <a:xfrm>
            <a:off x="1551073" y="5076034"/>
            <a:ext cx="321310" cy="186055"/>
            <a:chOff x="2422382" y="6638811"/>
            <a:chExt cx="321310" cy="186055"/>
          </a:xfrm>
        </p:grpSpPr>
        <p:pic>
          <p:nvPicPr>
            <p:cNvPr id="26" name="object 68">
              <a:extLst>
                <a:ext uri="{FF2B5EF4-FFF2-40B4-BE49-F238E27FC236}">
                  <a16:creationId xmlns:a16="http://schemas.microsoft.com/office/drawing/2014/main" id="{00A86606-D573-1C46-AB5A-6F518A1BB39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02066" y="6641254"/>
              <a:ext cx="141460" cy="181167"/>
            </a:xfrm>
            <a:prstGeom prst="rect">
              <a:avLst/>
            </a:prstGeom>
          </p:spPr>
        </p:pic>
        <p:pic>
          <p:nvPicPr>
            <p:cNvPr id="27" name="object 69">
              <a:extLst>
                <a:ext uri="{FF2B5EF4-FFF2-40B4-BE49-F238E27FC236}">
                  <a16:creationId xmlns:a16="http://schemas.microsoft.com/office/drawing/2014/main" id="{10B184BD-DDE3-DB6A-F414-6FD9C72F2852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22382" y="6638811"/>
              <a:ext cx="155947" cy="185879"/>
            </a:xfrm>
            <a:prstGeom prst="rect">
              <a:avLst/>
            </a:prstGeom>
          </p:spPr>
        </p:pic>
      </p:grpSp>
      <p:sp>
        <p:nvSpPr>
          <p:cNvPr id="28" name="object 17">
            <a:extLst>
              <a:ext uri="{FF2B5EF4-FFF2-40B4-BE49-F238E27FC236}">
                <a16:creationId xmlns:a16="http://schemas.microsoft.com/office/drawing/2014/main" id="{E5F6C8C8-4905-5C0F-4F6B-9FC41782E3C6}"/>
              </a:ext>
            </a:extLst>
          </p:cNvPr>
          <p:cNvSpPr/>
          <p:nvPr/>
        </p:nvSpPr>
        <p:spPr>
          <a:xfrm>
            <a:off x="1434016" y="5827144"/>
            <a:ext cx="543560" cy="543560"/>
          </a:xfrm>
          <a:custGeom>
            <a:avLst/>
            <a:gdLst/>
            <a:ahLst/>
            <a:cxnLst/>
            <a:rect l="l" t="t" r="r" b="b"/>
            <a:pathLst>
              <a:path w="543560" h="543559">
                <a:moveTo>
                  <a:pt x="543163" y="543163"/>
                </a:moveTo>
                <a:lnTo>
                  <a:pt x="0" y="543163"/>
                </a:lnTo>
                <a:lnTo>
                  <a:pt x="0" y="0"/>
                </a:lnTo>
                <a:lnTo>
                  <a:pt x="543163" y="0"/>
                </a:lnTo>
                <a:lnTo>
                  <a:pt x="543163" y="543163"/>
                </a:lnTo>
                <a:close/>
              </a:path>
            </a:pathLst>
          </a:custGeom>
          <a:solidFill>
            <a:srgbClr val="FF6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70">
            <a:extLst>
              <a:ext uri="{FF2B5EF4-FFF2-40B4-BE49-F238E27FC236}">
                <a16:creationId xmlns:a16="http://schemas.microsoft.com/office/drawing/2014/main" id="{7729FE2F-2381-FF7E-CAAB-3ECE1EC0FF0F}"/>
              </a:ext>
            </a:extLst>
          </p:cNvPr>
          <p:cNvGrpSpPr/>
          <p:nvPr/>
        </p:nvGrpSpPr>
        <p:grpSpPr>
          <a:xfrm>
            <a:off x="1544777" y="6022552"/>
            <a:ext cx="324485" cy="186055"/>
            <a:chOff x="2420908" y="7624188"/>
            <a:chExt cx="324485" cy="186055"/>
          </a:xfrm>
        </p:grpSpPr>
        <p:pic>
          <p:nvPicPr>
            <p:cNvPr id="30" name="object 71">
              <a:extLst>
                <a:ext uri="{FF2B5EF4-FFF2-40B4-BE49-F238E27FC236}">
                  <a16:creationId xmlns:a16="http://schemas.microsoft.com/office/drawing/2014/main" id="{83959729-2317-896E-5599-45E839B8874D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20908" y="7624188"/>
              <a:ext cx="155947" cy="185879"/>
            </a:xfrm>
            <a:prstGeom prst="rect">
              <a:avLst/>
            </a:prstGeom>
          </p:spPr>
        </p:pic>
        <p:pic>
          <p:nvPicPr>
            <p:cNvPr id="31" name="object 72">
              <a:extLst>
                <a:ext uri="{FF2B5EF4-FFF2-40B4-BE49-F238E27FC236}">
                  <a16:creationId xmlns:a16="http://schemas.microsoft.com/office/drawing/2014/main" id="{0AA66FE4-A2A4-0A3A-B227-21879767BC5D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97101" y="7624188"/>
              <a:ext cx="147831" cy="183610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74BFF4B5-354C-8A55-3A35-D175693D718C}"/>
              </a:ext>
            </a:extLst>
          </p:cNvPr>
          <p:cNvSpPr txBox="1">
            <a:spLocks/>
          </p:cNvSpPr>
          <p:nvPr/>
        </p:nvSpPr>
        <p:spPr>
          <a:xfrm>
            <a:off x="929059" y="349243"/>
            <a:ext cx="2945517" cy="666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  <a:cs typeface="Cascadia Code SemiBold" panose="020B0609020000020004" pitchFamily="49" charset="0"/>
              </a:rPr>
              <a:t>Contents</a:t>
            </a:r>
            <a:endParaRPr lang="ko-KR" altLang="en-US" sz="3600">
              <a:solidFill>
                <a:srgbClr val="542722"/>
              </a:solidFill>
              <a:latin typeface="HYGothic-Extra" panose="02030600000101010101" pitchFamily="18" charset="-127"/>
              <a:ea typeface="HYGothic-Extra" panose="02030600000101010101" pitchFamily="18" charset="-127"/>
              <a:cs typeface="Cascadia Code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886BA-EF9F-4CB9-E3C1-6F62B28CB8FA}"/>
              </a:ext>
            </a:extLst>
          </p:cNvPr>
          <p:cNvSpPr txBox="1"/>
          <p:nvPr/>
        </p:nvSpPr>
        <p:spPr>
          <a:xfrm>
            <a:off x="2202628" y="139792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>
                <a:solidFill>
                  <a:srgbClr val="F6770E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데이터 소개</a:t>
            </a:r>
            <a:endParaRPr lang="en-US" altLang="ko-KR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44D120-57D7-F0B8-E033-BBFEE31C8503}"/>
              </a:ext>
            </a:extLst>
          </p:cNvPr>
          <p:cNvSpPr txBox="1"/>
          <p:nvPr/>
        </p:nvSpPr>
        <p:spPr>
          <a:xfrm>
            <a:off x="2251614" y="224890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주제 선정 배경</a:t>
            </a:r>
            <a:endParaRPr lang="en-US" altLang="ko-KR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5AC1A8-B60B-38A8-6A47-D43EFCA7BC60}"/>
              </a:ext>
            </a:extLst>
          </p:cNvPr>
          <p:cNvSpPr txBox="1"/>
          <p:nvPr/>
        </p:nvSpPr>
        <p:spPr>
          <a:xfrm>
            <a:off x="2264314" y="311667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프로젝트 주제</a:t>
            </a:r>
            <a:endParaRPr lang="en-US" altLang="ko-KR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639595-D4E0-8536-AEFA-C8DDFED4986D}"/>
              </a:ext>
            </a:extLst>
          </p:cNvPr>
          <p:cNvSpPr txBox="1"/>
          <p:nvPr/>
        </p:nvSpPr>
        <p:spPr>
          <a:xfrm>
            <a:off x="2265486" y="4024738"/>
            <a:ext cx="146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데이터 분석</a:t>
            </a:r>
            <a:endParaRPr lang="en-US" altLang="ko-KR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2970EA-DF96-585A-78E3-1F2DEA0CE40D}"/>
              </a:ext>
            </a:extLst>
          </p:cNvPr>
          <p:cNvSpPr txBox="1"/>
          <p:nvPr/>
        </p:nvSpPr>
        <p:spPr>
          <a:xfrm>
            <a:off x="2252033" y="4977202"/>
            <a:ext cx="215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결과 및 인사이트</a:t>
            </a:r>
            <a:endParaRPr lang="en-US" altLang="ko-KR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5D94D6-1245-F66D-4BB2-975811484D89}"/>
              </a:ext>
            </a:extLst>
          </p:cNvPr>
          <p:cNvSpPr txBox="1"/>
          <p:nvPr/>
        </p:nvSpPr>
        <p:spPr>
          <a:xfrm>
            <a:off x="2264733" y="5929691"/>
            <a:ext cx="818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액션</a:t>
            </a:r>
            <a:endParaRPr lang="en-US" altLang="ko-KR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5886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6117B-FA4D-E9A7-8ADD-C7C8FA70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5C75174-34FD-6307-6E50-1DFEAD9CF69E}"/>
              </a:ext>
            </a:extLst>
          </p:cNvPr>
          <p:cNvSpPr txBox="1"/>
          <p:nvPr/>
        </p:nvSpPr>
        <p:spPr>
          <a:xfrm>
            <a:off x="990537" y="1313769"/>
            <a:ext cx="6382415" cy="3626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200">
                <a:latin typeface="NanumGothicOTF" panose="020D0604000000000000" pitchFamily="34" charset="-127"/>
                <a:ea typeface="NanumGothicOTF" panose="020D0604000000000000" pitchFamily="34" charset="-127"/>
              </a:rPr>
              <a:t>2</a:t>
            </a:r>
            <a:r>
              <a:rPr lang="ko-KR" altLang="en-US" sz="2200">
                <a:latin typeface="NanumGothicOTF" panose="020D0604000000000000" pitchFamily="34" charset="-127"/>
                <a:ea typeface="NanumGothicOTF" panose="020D0604000000000000" pitchFamily="34" charset="-127"/>
              </a:rPr>
              <a:t>년동안 마트에 가입한 고객들의 정보</a:t>
            </a:r>
            <a:endParaRPr lang="en-US" altLang="ko-KR" sz="2200">
              <a:latin typeface="NanumGothicOTF" panose="020D0604000000000000" pitchFamily="34" charset="-127"/>
              <a:ea typeface="NanumGothicOTF" panose="020D0604000000000000" pitchFamily="34" charset="-127"/>
              <a:sym typeface="Wingdings" panose="05000000000000000000" pitchFamily="2" charset="2"/>
            </a:endParaRPr>
          </a:p>
          <a:p>
            <a:pPr>
              <a:lnSpc>
                <a:spcPct val="180000"/>
              </a:lnSpc>
            </a:pPr>
            <a:r>
              <a:rPr lang="en-US" altLang="ko-KR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    </a:t>
            </a:r>
            <a:r>
              <a:rPr lang="ko-KR" altLang="en-US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◦</a:t>
            </a:r>
            <a:r>
              <a:rPr lang="en-US" altLang="ko-KR" sz="17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7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인구통계학적 정보</a:t>
            </a:r>
            <a:r>
              <a:rPr lang="en-US" altLang="ko-KR" sz="1700">
                <a:latin typeface="NanumGothicOTF" panose="020D0604000000000000" pitchFamily="34" charset="-127"/>
                <a:ea typeface="NanumGothicOTF" panose="020D0604000000000000" pitchFamily="34" charset="-127"/>
                <a:sym typeface="Wingdings" panose="05000000000000000000" pitchFamily="2" charset="2"/>
              </a:rPr>
              <a:t> (</a:t>
            </a:r>
            <a:r>
              <a:rPr lang="ko-KR" altLang="en-US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출생연도</a:t>
            </a:r>
            <a:r>
              <a:rPr lang="en-US" altLang="ko-KR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, </a:t>
            </a:r>
            <a:r>
              <a:rPr lang="ko-KR" altLang="en-US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결혼상태</a:t>
            </a:r>
            <a:r>
              <a:rPr lang="en-US" altLang="ko-KR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, </a:t>
            </a:r>
            <a:r>
              <a:rPr lang="ko-KR" altLang="en-US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자녀 수</a:t>
            </a:r>
            <a:r>
              <a:rPr lang="en-US" altLang="ko-KR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)</a:t>
            </a:r>
          </a:p>
          <a:p>
            <a:pPr marL="87313">
              <a:lnSpc>
                <a:spcPct val="180000"/>
              </a:lnSpc>
            </a:pPr>
            <a:r>
              <a:rPr lang="ko-KR" altLang="en-US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   ◦ 프로모션 </a:t>
            </a:r>
            <a:r>
              <a:rPr lang="en-US" altLang="ko-KR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1~6 </a:t>
            </a:r>
            <a:r>
              <a:rPr lang="ko-KR" altLang="en-US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참여횟수</a:t>
            </a:r>
            <a:endParaRPr lang="en-US" altLang="ko-KR" sz="17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182563">
              <a:lnSpc>
                <a:spcPct val="180000"/>
              </a:lnSpc>
            </a:pPr>
            <a:r>
              <a:rPr lang="ko-KR" altLang="en-US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  ◦ 마지막으로 방문한 날로부터 현재까지 경과일 수</a:t>
            </a:r>
            <a:r>
              <a:rPr lang="en-US" altLang="ko-KR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</a:p>
          <a:p>
            <a:pPr marL="182563">
              <a:lnSpc>
                <a:spcPct val="180000"/>
              </a:lnSpc>
            </a:pPr>
            <a:r>
              <a:rPr lang="ko-KR" altLang="en-US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  ◦ 온라인몰</a:t>
            </a:r>
            <a:r>
              <a:rPr lang="en-US" altLang="ko-KR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•</a:t>
            </a:r>
            <a:r>
              <a:rPr lang="ko-KR" altLang="en-US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할인행사</a:t>
            </a:r>
            <a:r>
              <a:rPr lang="en-US" altLang="ko-KR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• </a:t>
            </a:r>
            <a:r>
              <a:rPr lang="ko-KR" altLang="en-US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매장에서 구매한 횟수</a:t>
            </a:r>
            <a:r>
              <a:rPr lang="en-US" altLang="ko-KR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</a:p>
          <a:p>
            <a:pPr marL="182563">
              <a:lnSpc>
                <a:spcPct val="180000"/>
              </a:lnSpc>
              <a:spcAft>
                <a:spcPts val="800"/>
              </a:spcAft>
            </a:pPr>
            <a:r>
              <a:rPr lang="ko-KR" altLang="en-US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  ◦ 품목별 소비금액 </a:t>
            </a:r>
            <a:r>
              <a:rPr lang="en-US" altLang="ko-KR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(</a:t>
            </a:r>
            <a:r>
              <a:rPr lang="ko-KR" altLang="en-US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주류</a:t>
            </a:r>
            <a:r>
              <a:rPr lang="en-US" altLang="ko-KR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, </a:t>
            </a:r>
            <a:r>
              <a:rPr lang="ko-KR" altLang="en-US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육류</a:t>
            </a:r>
            <a:r>
              <a:rPr lang="en-US" altLang="ko-KR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, </a:t>
            </a:r>
            <a:r>
              <a:rPr lang="ko-KR" altLang="en-US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일반</a:t>
            </a:r>
            <a:r>
              <a:rPr lang="en-US" altLang="ko-KR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, </a:t>
            </a:r>
            <a:r>
              <a:rPr lang="ko-KR" altLang="en-US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과일</a:t>
            </a:r>
            <a:r>
              <a:rPr lang="en-US" altLang="ko-KR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, </a:t>
            </a:r>
            <a:r>
              <a:rPr lang="ko-KR" altLang="en-US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과자류</a:t>
            </a:r>
            <a:r>
              <a:rPr lang="en-US" altLang="ko-KR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, </a:t>
            </a:r>
            <a:r>
              <a:rPr lang="ko-KR" altLang="en-US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생선류</a:t>
            </a:r>
            <a:r>
              <a:rPr lang="en-US" altLang="ko-KR" sz="1700">
                <a:latin typeface="NanumGothicOTF" panose="020D0604000000000000" pitchFamily="34" charset="-127"/>
                <a:ea typeface="NanumGothicOTF" panose="020D0604000000000000" pitchFamily="34" charset="-127"/>
              </a:rPr>
              <a:t>) </a:t>
            </a:r>
          </a:p>
          <a:p>
            <a:endParaRPr lang="en-US" altLang="ko-KR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2B6163B-1CE7-12FA-19A6-9D1EFF9D5482}"/>
              </a:ext>
            </a:extLst>
          </p:cNvPr>
          <p:cNvGraphicFramePr>
            <a:graphicFrameLocks noGrp="1"/>
          </p:cNvGraphicFramePr>
          <p:nvPr/>
        </p:nvGraphicFramePr>
        <p:xfrm>
          <a:off x="7636176" y="557104"/>
          <a:ext cx="4031916" cy="574379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18232">
                  <a:extLst>
                    <a:ext uri="{9D8B030D-6E8A-4147-A177-3AD203B41FA5}">
                      <a16:colId xmlns:a16="http://schemas.microsoft.com/office/drawing/2014/main" val="1984938099"/>
                    </a:ext>
                  </a:extLst>
                </a:gridCol>
                <a:gridCol w="1913684">
                  <a:extLst>
                    <a:ext uri="{9D8B030D-6E8A-4147-A177-3AD203B41FA5}">
                      <a16:colId xmlns:a16="http://schemas.microsoft.com/office/drawing/2014/main" val="1026662131"/>
                    </a:ext>
                  </a:extLst>
                </a:gridCol>
              </a:tblGrid>
              <a:tr h="2253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/>
                        <a:t>Customer_info</a:t>
                      </a:r>
                      <a:endParaRPr lang="ko-KR" altLang="en-US" sz="14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770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고객정보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77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4324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ID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283112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signup_ym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가입연월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007977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birth_year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출생연도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7396889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annual_income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연 소득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08867675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marital_status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결혼상태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73412356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children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자녀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71450494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recency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마지막 방문일로부터 현재까지 경과일 수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30081069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amount_alcohol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주류 소비액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11872065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amount_fruit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과일류 소비액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76638555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amount_meat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육류 소비액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1808858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amount_general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일반 소비액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0115574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num_purchase_web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온라인 구매 횟수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36879139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num_purchase_store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매장 구매 횟수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958446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num_purchase_discount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할인 구매 횟수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4425656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promotion_1</a:t>
                      </a:r>
                      <a:r>
                        <a:rPr lang="ko-KR" altLang="en-US" sz="1400"/>
                        <a:t> </a:t>
                      </a:r>
                      <a:endParaRPr lang="en-US" altLang="ko-KR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프로모션 참여여부</a:t>
                      </a:r>
                      <a:endParaRPr lang="en-US" altLang="ko-KR" sz="1400"/>
                    </a:p>
                    <a:p>
                      <a:pPr latinLnBrk="1"/>
                      <a:r>
                        <a:rPr lang="en-US" altLang="ko-KR" sz="1400"/>
                        <a:t>(1: </a:t>
                      </a:r>
                      <a:r>
                        <a:rPr lang="ko-KR" altLang="en-US" sz="1400"/>
                        <a:t>참여</a:t>
                      </a:r>
                      <a:r>
                        <a:rPr lang="en-US" altLang="ko-KR" sz="1400"/>
                        <a:t>, 0: </a:t>
                      </a:r>
                      <a:r>
                        <a:rPr lang="ko-KR" altLang="en-US" sz="1400"/>
                        <a:t>참여</a:t>
                      </a:r>
                      <a:r>
                        <a:rPr lang="en-US" altLang="ko-KR" sz="1400"/>
                        <a:t>X)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0153265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E720F452-0305-A9F2-14A3-C4254B194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889472"/>
            <a:ext cx="456381" cy="5968528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C91D15C3-47A3-CDB1-5924-3093F3515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29" y="371335"/>
            <a:ext cx="2945517" cy="66684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  <a:cs typeface="Cascadia Code SemiBold" panose="020B0609020000020004" pitchFamily="49" charset="0"/>
              </a:rPr>
              <a:t>데이터 소개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F838EA7-60F3-CBED-2FED-912B2C051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85473" y="5630779"/>
            <a:ext cx="456382" cy="577515"/>
          </a:xfrm>
        </p:spPr>
        <p:txBody>
          <a:bodyPr/>
          <a:lstStyle/>
          <a:p>
            <a:r>
              <a:rPr lang="en-US" sz="1400" b="1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CC0AB-AB38-9C69-2D98-B6D894683B5E}"/>
              </a:ext>
            </a:extLst>
          </p:cNvPr>
          <p:cNvSpPr txBox="1"/>
          <p:nvPr/>
        </p:nvSpPr>
        <p:spPr>
          <a:xfrm>
            <a:off x="5755907" y="6437986"/>
            <a:ext cx="6198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*</a:t>
            </a:r>
            <a:r>
              <a:rPr lang="en-US" altLang="ko-KR" sz="1200"/>
              <a:t>promotion_1</a:t>
            </a:r>
            <a:r>
              <a:rPr lang="ko-KR" altLang="en-US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부터</a:t>
            </a:r>
            <a:r>
              <a:rPr lang="ko-KR" altLang="en-US" sz="1200"/>
              <a:t> </a:t>
            </a:r>
            <a:r>
              <a:rPr lang="en-US" altLang="ko-KR" sz="1200"/>
              <a:t>promotion_6</a:t>
            </a:r>
            <a:r>
              <a:rPr lang="ko-KR" altLang="en-US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까지 존재</a:t>
            </a:r>
            <a:r>
              <a:rPr lang="en-US" altLang="ko-KR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, </a:t>
            </a:r>
            <a:r>
              <a:rPr lang="ko-KR" altLang="en-US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각 프로모션의 참여여부를 동일한 형식으로 표시</a:t>
            </a:r>
            <a:r>
              <a:rPr lang="en-US" altLang="ko-KR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.</a:t>
            </a:r>
            <a:endParaRPr lang="ko-KR" altLang="en-US" sz="12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423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C1318-8F12-99F8-A1F7-C2F7592D4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47382D60-8A17-17D6-5A10-1B4A10705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889472"/>
            <a:ext cx="456381" cy="5968528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ACF0992D-C81F-F079-2C0F-4AFD85B93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420" y="388226"/>
            <a:ext cx="3565277" cy="66684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주제 선정 배경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AC30806-CBC1-3799-1BBA-EB2A68C2944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8305" y="2415480"/>
            <a:ext cx="3335556" cy="2724012"/>
          </a:xfrm>
          <a:prstGeom prst="rect">
            <a:avLst/>
          </a:prstGeom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CD760048-9327-6C1D-8C4C-595459CC8F64}"/>
              </a:ext>
            </a:extLst>
          </p:cNvPr>
          <p:cNvSpPr txBox="1">
            <a:spLocks/>
          </p:cNvSpPr>
          <p:nvPr/>
        </p:nvSpPr>
        <p:spPr>
          <a:xfrm>
            <a:off x="920094" y="1042369"/>
            <a:ext cx="9022802" cy="666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- </a:t>
            </a:r>
            <a:r>
              <a:rPr lang="ko-KR" altLang="en-US" sz="20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이커머스의 성장으로 대형마트</a:t>
            </a:r>
            <a:r>
              <a:rPr lang="en-US" altLang="ko-KR" sz="20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, </a:t>
            </a:r>
            <a:r>
              <a:rPr lang="ko-KR" altLang="en-US" sz="20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백화점 등의 오프라인 매장 실적 하락세  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837B1D0-DFCC-D38C-D6E0-08600B1D25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663" y="1878698"/>
            <a:ext cx="4068198" cy="4545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5570C3-5234-B861-6FFE-B5AB749B996B}"/>
              </a:ext>
            </a:extLst>
          </p:cNvPr>
          <p:cNvSpPr txBox="1"/>
          <p:nvPr/>
        </p:nvSpPr>
        <p:spPr>
          <a:xfrm>
            <a:off x="1578304" y="5554228"/>
            <a:ext cx="10135640" cy="83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고객 및 매출 감소로 오프라인 매장 폐업</a:t>
            </a:r>
            <a:endParaRPr lang="en-US" altLang="ko-KR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오프라인 마트의 신선식품 품질과 산지 직송 같은 전통적 강점마저 온라인 마트와의 경쟁이</a:t>
            </a:r>
            <a:r>
              <a:rPr lang="en-US" altLang="ko-KR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치열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7CE133-5778-E67A-594C-A23E78E3B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1020" y="4297079"/>
            <a:ext cx="3916637" cy="8116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A9E04F-49D6-1790-42E4-581EFDC67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520" y="1903788"/>
            <a:ext cx="3113209" cy="23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65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ADC28-CF44-D906-3357-1FFF920AC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D3A1679-7401-CDB7-1C17-3A05222B2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889472"/>
            <a:ext cx="456381" cy="59685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EA6D43-69B3-06E7-BA40-CC5114DE76E1}"/>
              </a:ext>
            </a:extLst>
          </p:cNvPr>
          <p:cNvSpPr txBox="1"/>
          <p:nvPr/>
        </p:nvSpPr>
        <p:spPr>
          <a:xfrm>
            <a:off x="1396824" y="5996351"/>
            <a:ext cx="42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NanumGothicOTF" panose="020D0604000000000000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NanumGothicOTF" panose="020D0604000000000000" pitchFamily="34" charset="-127"/>
                <a:cs typeface="Times New Roman" panose="02020603050405020304" pitchFamily="18" charset="0"/>
              </a:rPr>
              <a:t>신규고객 유치비용 </a:t>
            </a:r>
            <a:r>
              <a:rPr lang="en-US" altLang="ko-KR" sz="18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NanumGothicOTF" panose="020D0604000000000000" pitchFamily="34" charset="-127"/>
                <a:cs typeface="Times New Roman" panose="02020603050405020304" pitchFamily="18" charset="0"/>
              </a:rPr>
              <a:t>&gt; </a:t>
            </a:r>
            <a:r>
              <a:rPr lang="ko-KR" altLang="en-US" sz="18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NanumGothicOTF" panose="020D0604000000000000" pitchFamily="34" charset="-127"/>
                <a:cs typeface="Times New Roman" panose="02020603050405020304" pitchFamily="18" charset="0"/>
              </a:rPr>
              <a:t>기존 고객 유지 비용</a:t>
            </a:r>
            <a:r>
              <a:rPr lang="en-US" altLang="ko-KR" sz="18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NanumGothicOTF" panose="020D0604000000000000" pitchFamily="34" charset="-127"/>
                <a:cs typeface="Times New Roman" panose="02020603050405020304" pitchFamily="18" charset="0"/>
              </a:rPr>
              <a:t>)</a:t>
            </a:r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606D3408-5EA2-DCBB-552E-A7C68515D442}"/>
              </a:ext>
            </a:extLst>
          </p:cNvPr>
          <p:cNvSpPr txBox="1">
            <a:spLocks/>
          </p:cNvSpPr>
          <p:nvPr/>
        </p:nvSpPr>
        <p:spPr>
          <a:xfrm>
            <a:off x="930653" y="476615"/>
            <a:ext cx="7150434" cy="666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- </a:t>
            </a:r>
            <a:r>
              <a:rPr lang="ko-KR" altLang="en-US" sz="20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다양한 마케팅을 시도 중인 오프라인 매장들</a:t>
            </a:r>
            <a:r>
              <a:rPr lang="en-US" altLang="ko-KR" sz="20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	</a:t>
            </a:r>
            <a:r>
              <a:rPr lang="ko-KR" altLang="en-US" sz="20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BABE5-3D4B-5DCD-CF6E-790DC6E0F1D7}"/>
              </a:ext>
            </a:extLst>
          </p:cNvPr>
          <p:cNvSpPr txBox="1"/>
          <p:nvPr/>
        </p:nvSpPr>
        <p:spPr>
          <a:xfrm>
            <a:off x="1224467" y="5604960"/>
            <a:ext cx="1064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기존 고객 정보 데이터 분석을 통해 효율적인 비용으로 마케팅 전략 수립 가능</a:t>
            </a:r>
            <a:r>
              <a:rPr lang="en-US" altLang="ko-KR">
                <a:latin typeface="NanumGothicOTF" panose="020D0604000000000000" pitchFamily="34" charset="-127"/>
                <a:ea typeface="NanumGothicOTF" panose="020D0604000000000000" pitchFamily="34" charset="-127"/>
              </a:rPr>
              <a:t>.</a:t>
            </a:r>
            <a:endParaRPr lang="en-US" altLang="ko-KR" sz="1800" kern="100">
              <a:solidFill>
                <a:srgbClr val="000000"/>
              </a:solidFill>
              <a:latin typeface="NanumGothicOTF" panose="020D0604000000000000" pitchFamily="34" charset="-127"/>
              <a:ea typeface="NanumGothicOTF" panose="020D0604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263E9E-2329-001D-7B0F-31F51C4AE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467" y="4143584"/>
            <a:ext cx="3323453" cy="5244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E112F2-B18F-69E3-E59E-9ADE10E97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070" y="3843095"/>
            <a:ext cx="3631373" cy="2377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43C3A6-22F7-5523-10F2-38A35C9B3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070" y="1534039"/>
            <a:ext cx="4290478" cy="21524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C62F754-73C2-0321-AF7A-B829F54C7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40" y="1447847"/>
            <a:ext cx="2828857" cy="27419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751A9F5-035D-1009-1A3F-6A963029B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355" y="1722039"/>
            <a:ext cx="332345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43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2AB2732-D925-3362-DDBA-4C72ADF29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889472"/>
            <a:ext cx="456381" cy="59685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45EBCB6-A67D-E53F-FDA5-5095296AE3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2709" y="1286313"/>
            <a:ext cx="4655419" cy="35498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69B11A-3AD1-43B7-38DF-B20D9F4C555E}"/>
              </a:ext>
            </a:extLst>
          </p:cNvPr>
          <p:cNvSpPr txBox="1"/>
          <p:nvPr/>
        </p:nvSpPr>
        <p:spPr>
          <a:xfrm>
            <a:off x="5972476" y="1750636"/>
            <a:ext cx="5980499" cy="2231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                        </a:t>
            </a:r>
            <a:r>
              <a:rPr lang="en-US" altLang="ko-KR">
                <a:latin typeface="NanumGothicOTF" panose="020D0604000000000000" pitchFamily="34" charset="-127"/>
                <a:ea typeface="NanumGothicOTF" panose="020D0604000000000000" pitchFamily="34" charset="-127"/>
              </a:rPr>
              <a:t>    </a:t>
            </a: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각 변수들의 분포를 확인</a:t>
            </a:r>
            <a:endParaRPr lang="en-US" altLang="ko-KR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>
                <a:latin typeface="NanumGothicOTF" panose="020D0604000000000000" pitchFamily="34" charset="-127"/>
                <a:ea typeface="NanumGothicOTF" panose="020D0604000000000000" pitchFamily="34" charset="-127"/>
              </a:rPr>
              <a:t>     (</a:t>
            </a: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나이</a:t>
            </a:r>
            <a:r>
              <a:rPr lang="en-US" altLang="ko-KR">
                <a:latin typeface="NanumGothicOTF" panose="020D0604000000000000" pitchFamily="34" charset="-127"/>
                <a:ea typeface="NanumGothicOTF" panose="020D0604000000000000" pitchFamily="34" charset="-127"/>
              </a:rPr>
              <a:t>, </a:t>
            </a: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연소득</a:t>
            </a:r>
            <a:r>
              <a:rPr lang="en-US" altLang="ko-KR">
                <a:latin typeface="NanumGothicOTF" panose="020D0604000000000000" pitchFamily="34" charset="-127"/>
                <a:ea typeface="NanumGothicOTF" panose="020D0604000000000000" pitchFamily="34" charset="-127"/>
              </a:rPr>
              <a:t>, </a:t>
            </a: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각 품목별 소비액의 총합</a:t>
            </a:r>
            <a:r>
              <a:rPr lang="en-US" altLang="ko-KR">
                <a:latin typeface="NanumGothicOTF" panose="020D0604000000000000" pitchFamily="34" charset="-127"/>
                <a:ea typeface="NanumGothicOTF" panose="020D0604000000000000" pitchFamily="34" charset="-127"/>
              </a:rPr>
              <a:t>, recency,</a:t>
            </a:r>
          </a:p>
          <a:p>
            <a:pPr>
              <a:lnSpc>
                <a:spcPct val="120000"/>
              </a:lnSpc>
            </a:pP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      온라인</a:t>
            </a:r>
            <a:r>
              <a:rPr lang="en-US" altLang="ko-KR">
                <a:latin typeface="NanumGothicOTF" panose="020D0604000000000000" pitchFamily="34" charset="-127"/>
                <a:ea typeface="NanumGothicOTF" panose="020D0604000000000000" pitchFamily="34" charset="-127"/>
              </a:rPr>
              <a:t>/</a:t>
            </a: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매장</a:t>
            </a:r>
            <a:r>
              <a:rPr lang="en-US" altLang="ko-KR">
                <a:latin typeface="NanumGothicOTF" panose="020D0604000000000000" pitchFamily="34" charset="-127"/>
                <a:ea typeface="NanumGothicOTF" panose="020D0604000000000000" pitchFamily="34" charset="-127"/>
              </a:rPr>
              <a:t>/</a:t>
            </a: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할인의 총 구매횟수</a:t>
            </a:r>
            <a:r>
              <a:rPr lang="en-US" altLang="ko-KR">
                <a:latin typeface="NanumGothicOTF" panose="020D0604000000000000" pitchFamily="34" charset="-127"/>
                <a:ea typeface="NanumGothicOTF" panose="020D0604000000000000" pitchFamily="34" charset="-127"/>
              </a:rPr>
              <a:t>)</a:t>
            </a:r>
          </a:p>
          <a:p>
            <a:endParaRPr lang="en-US" altLang="ko-KR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endParaRPr lang="en-US" altLang="ko-KR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r>
              <a:rPr lang="en-US" altLang="ko-KR">
                <a:latin typeface="NanumGothicOTF" panose="020D0604000000000000" pitchFamily="34" charset="-127"/>
                <a:ea typeface="NanumGothicOTF" panose="020D0604000000000000" pitchFamily="34" charset="-127"/>
              </a:rPr>
              <a:t>        </a:t>
            </a:r>
          </a:p>
          <a:p>
            <a:r>
              <a:rPr lang="en-US" altLang="ko-KR">
                <a:latin typeface="NanumGothicOTF" panose="020D0604000000000000" pitchFamily="34" charset="-127"/>
                <a:ea typeface="NanumGothicOTF" panose="020D0604000000000000" pitchFamily="34" charset="-127"/>
              </a:rPr>
              <a:t>         </a:t>
            </a: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총 소비구매액 분포만이 매우 비대칭적으로 나타남</a:t>
            </a:r>
            <a:r>
              <a:rPr lang="en-US" altLang="ko-KR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F44E991-72A8-8AF2-D574-546020C6A66A}"/>
              </a:ext>
            </a:extLst>
          </p:cNvPr>
          <p:cNvSpPr txBox="1">
            <a:spLocks/>
          </p:cNvSpPr>
          <p:nvPr/>
        </p:nvSpPr>
        <p:spPr>
          <a:xfrm>
            <a:off x="966082" y="464329"/>
            <a:ext cx="7150434" cy="666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- EDA</a:t>
            </a:r>
            <a:r>
              <a:rPr lang="ko-KR" altLang="en-US" sz="20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를 통해 적합한 분석 프레임워크 선정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C281EE-5F02-A00B-8304-2B3A5632099D}"/>
              </a:ext>
            </a:extLst>
          </p:cNvPr>
          <p:cNvSpPr txBox="1"/>
          <p:nvPr/>
        </p:nvSpPr>
        <p:spPr>
          <a:xfrm>
            <a:off x="1491917" y="5033634"/>
            <a:ext cx="87493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그래프에서 소수의 고객이 대부분의 매출을 차지하는 구조를 보임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  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많은 고객이 상대적으로 적은 소비를 하고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,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일부 고객이 매우 높은 소비를 하는 양상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.</a:t>
            </a:r>
          </a:p>
          <a:p>
            <a:endParaRPr lang="en-US" altLang="ko-KR" sz="16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182563" indent="-1825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높은 금액을 소비한 소수의 고객을 상위 고객으로 분류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,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이들을 타겟한 마케팅이 효과적일 수 있음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   고객을 소비금액에 따라 세분화하고 분류된 세그먼트에 따라 최적의 정책을 결정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. 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AA1585E-1208-4454-2584-088114CC2349}"/>
              </a:ext>
            </a:extLst>
          </p:cNvPr>
          <p:cNvCxnSpPr>
            <a:cxnSpLocks/>
          </p:cNvCxnSpPr>
          <p:nvPr/>
        </p:nvCxnSpPr>
        <p:spPr>
          <a:xfrm>
            <a:off x="8903369" y="2880362"/>
            <a:ext cx="0" cy="635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629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DC6EC-2FE3-815C-34AC-459BCFD9C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55490B-C0FF-F8FF-53F2-E4857B9ECDB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116" y="1732946"/>
            <a:ext cx="4197534" cy="33921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1AFE4B-6490-E054-A1F6-9DB4E51BE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889472"/>
            <a:ext cx="456381" cy="5968528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427D1F42-9FB0-9348-BE59-F4E86503A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732" y="394682"/>
            <a:ext cx="3096313" cy="66684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프로젝트 주제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B76BB6-91FA-05C8-48A5-EFA0FB9B0740}"/>
              </a:ext>
            </a:extLst>
          </p:cNvPr>
          <p:cNvSpPr txBox="1">
            <a:spLocks/>
          </p:cNvSpPr>
          <p:nvPr/>
        </p:nvSpPr>
        <p:spPr>
          <a:xfrm>
            <a:off x="5226248" y="1915447"/>
            <a:ext cx="6863732" cy="1905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>
                <a:latin typeface="NanumGothicOTF" panose="020D0604000000000000" pitchFamily="34" charset="-127"/>
                <a:ea typeface="NanumGothicOTF" panose="020D0604000000000000" pitchFamily="34" charset="-127"/>
              </a:rPr>
              <a:t>마트의 고객 정보 데이터를 활용하여 </a:t>
            </a:r>
            <a:endParaRPr lang="en-US" altLang="ko-KR" sz="20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NanumGothicOTF" panose="020D0604000000000000" pitchFamily="34" charset="-127"/>
                <a:ea typeface="NanumGothicOTF" panose="020D0604000000000000" pitchFamily="34" charset="-127"/>
              </a:rPr>
              <a:t>Recency, Frequency, Monetary 3</a:t>
            </a:r>
            <a:r>
              <a:rPr lang="ko-KR" altLang="en-US" sz="2000">
                <a:latin typeface="NanumGothicOTF" panose="020D0604000000000000" pitchFamily="34" charset="-127"/>
                <a:ea typeface="NanumGothicOTF" panose="020D0604000000000000" pitchFamily="34" charset="-127"/>
              </a:rPr>
              <a:t>지표를 기반으로 우수고객을 정의하고 이들을 대상으로 한 맞춤형 타겟 마케팅 전략을 수립한다</a:t>
            </a:r>
            <a:r>
              <a:rPr lang="en-US" altLang="ko-KR" sz="2400">
                <a:latin typeface="NanumGothicOTF" panose="020D0604000000000000" pitchFamily="34" charset="-127"/>
                <a:ea typeface="NanumGothicOTF" panose="020D0604000000000000" pitchFamily="34" charset="-127"/>
              </a:rPr>
              <a:t>.</a:t>
            </a:r>
            <a:r>
              <a:rPr lang="en-US" sz="240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</a:p>
          <a:p>
            <a:endParaRPr lang="en-US" sz="2400" dirty="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116683-B0FE-46EB-8697-84E580BF55C3}"/>
              </a:ext>
            </a:extLst>
          </p:cNvPr>
          <p:cNvSpPr txBox="1"/>
          <p:nvPr/>
        </p:nvSpPr>
        <p:spPr>
          <a:xfrm>
            <a:off x="5226248" y="3750498"/>
            <a:ext cx="6391175" cy="1355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spcAft>
                <a:spcPts val="200"/>
              </a:spcAft>
              <a:buFontTx/>
              <a:buChar char="-"/>
            </a:pPr>
            <a:r>
              <a:rPr lang="en-US" altLang="ko-KR" b="1">
                <a:latin typeface="NanumGothicOTF" panose="020D0604000000000000" pitchFamily="34" charset="-127"/>
                <a:ea typeface="NanumGothicOTF" panose="020D0604000000000000" pitchFamily="34" charset="-127"/>
              </a:rPr>
              <a:t>R)</a:t>
            </a:r>
            <a:r>
              <a:rPr lang="en-US" altLang="ko-KR">
                <a:latin typeface="NanumGothicOTF" panose="020D0604000000000000" pitchFamily="34" charset="-127"/>
                <a:ea typeface="NanumGothicOTF" panose="020D0604000000000000" pitchFamily="34" charset="-127"/>
              </a:rPr>
              <a:t> Recency </a:t>
            </a: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지표</a:t>
            </a:r>
            <a:endParaRPr lang="en-US" altLang="ko-KR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174625" indent="-174625">
              <a:lnSpc>
                <a:spcPct val="150000"/>
              </a:lnSpc>
              <a:spcAft>
                <a:spcPts val="200"/>
              </a:spcAft>
              <a:buFontTx/>
              <a:buChar char="-"/>
            </a:pPr>
            <a:r>
              <a:rPr lang="en-US" altLang="ko-KR" b="1">
                <a:latin typeface="NanumGothicOTF" panose="020D0604000000000000" pitchFamily="34" charset="-127"/>
                <a:ea typeface="NanumGothicOTF" panose="020D0604000000000000" pitchFamily="34" charset="-127"/>
              </a:rPr>
              <a:t>F)</a:t>
            </a:r>
            <a:r>
              <a:rPr lang="en-US" altLang="ko-KR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온라인</a:t>
            </a:r>
            <a:r>
              <a:rPr lang="en-US" altLang="ko-KR">
                <a:latin typeface="NanumGothicOTF" panose="020D0604000000000000" pitchFamily="34" charset="-127"/>
                <a:ea typeface="NanumGothicOTF" panose="020D0604000000000000" pitchFamily="34" charset="-127"/>
              </a:rPr>
              <a:t>, </a:t>
            </a: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매장</a:t>
            </a:r>
            <a:r>
              <a:rPr lang="en-US" altLang="ko-KR">
                <a:latin typeface="NanumGothicOTF" panose="020D0604000000000000" pitchFamily="34" charset="-127"/>
                <a:ea typeface="NanumGothicOTF" panose="020D0604000000000000" pitchFamily="34" charset="-127"/>
              </a:rPr>
              <a:t>, </a:t>
            </a:r>
            <a:r>
              <a:rPr lang="ko-KR" altLang="en-US">
                <a:latin typeface="NanumGothicOTF" panose="020D0604000000000000" pitchFamily="34" charset="-127"/>
                <a:ea typeface="NanumGothicOTF" panose="020D0604000000000000" pitchFamily="34" charset="-127"/>
              </a:rPr>
              <a:t>할인 구매를 포함한 총 구매 횟수</a:t>
            </a:r>
            <a:endParaRPr lang="en-US" altLang="ko-KR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174625" indent="-174625">
              <a:lnSpc>
                <a:spcPct val="150000"/>
              </a:lnSpc>
              <a:buFontTx/>
              <a:buChar char="-"/>
            </a:pPr>
            <a:r>
              <a:rPr lang="en-US" altLang="ko-KR" sz="1800" b="1">
                <a:latin typeface="NanumGothicOTF" panose="020D0604000000000000" pitchFamily="34" charset="-127"/>
                <a:ea typeface="NanumGothicOTF" panose="020D0604000000000000" pitchFamily="34" charset="-127"/>
              </a:rPr>
              <a:t>M</a:t>
            </a:r>
            <a:r>
              <a:rPr lang="en-US" altLang="ko-KR" b="1">
                <a:latin typeface="NanumGothicOTF" panose="020D0604000000000000" pitchFamily="34" charset="-127"/>
                <a:ea typeface="NanumGothicOTF" panose="020D0604000000000000" pitchFamily="34" charset="-127"/>
              </a:rPr>
              <a:t>)</a:t>
            </a:r>
            <a:r>
              <a:rPr lang="en-US" altLang="ko-KR" sz="180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r>
              <a:rPr lang="ko-KR" altLang="en-US" sz="1800">
                <a:latin typeface="NanumGothicOTF" panose="020D0604000000000000" pitchFamily="34" charset="-127"/>
                <a:ea typeface="NanumGothicOTF" panose="020D0604000000000000" pitchFamily="34" charset="-127"/>
              </a:rPr>
              <a:t>각 품목별 소비액의 총합 </a:t>
            </a:r>
            <a:endParaRPr lang="en-US" altLang="ko-KR" sz="18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039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74BF835-642E-1AD3-7DA4-4276040E6516}"/>
              </a:ext>
            </a:extLst>
          </p:cNvPr>
          <p:cNvSpPr txBox="1">
            <a:spLocks/>
          </p:cNvSpPr>
          <p:nvPr/>
        </p:nvSpPr>
        <p:spPr>
          <a:xfrm>
            <a:off x="932717" y="5848275"/>
            <a:ext cx="5060206" cy="551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1" indent="0">
              <a:lnSpc>
                <a:spcPct val="130000"/>
              </a:lnSpc>
              <a:spcBef>
                <a:spcPts val="1000"/>
              </a:spcBef>
              <a:buNone/>
            </a:pPr>
            <a:r>
              <a:rPr lang="en-US" sz="1600" b="0" i="0">
                <a:solidFill>
                  <a:srgbClr val="222222"/>
                </a:solidFill>
                <a:effectLst/>
                <a:latin typeface="Iropke Batang"/>
              </a:rPr>
              <a:t>◾️ 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3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지표의 매출 기여도를 고려하여 가중치 조정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9E5FC-9D5B-D163-CB20-21C560DC6110}"/>
              </a:ext>
            </a:extLst>
          </p:cNvPr>
          <p:cNvSpPr txBox="1"/>
          <p:nvPr/>
        </p:nvSpPr>
        <p:spPr>
          <a:xfrm>
            <a:off x="932717" y="1517392"/>
            <a:ext cx="10877600" cy="189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lvl="1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altLang="ko-KR" sz="1600" b="0" i="0">
                <a:solidFill>
                  <a:srgbClr val="222222"/>
                </a:solidFill>
                <a:effectLst/>
                <a:latin typeface="Iropke Batang"/>
              </a:rPr>
              <a:t>◾️ 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Recency, Frequency, Monetary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각 지표별로 고객수를 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3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분위 구간으로 나누어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세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등급으로 분류</a:t>
            </a:r>
            <a:endParaRPr lang="en-US" altLang="ko-KR" sz="16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176213" lvl="1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      (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등급이 높을수록 더 최근에 구매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,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더 자주 구매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,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더 많이 지출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: 1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등급 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&lt; 2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등급 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&lt; 3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등급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)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endParaRPr lang="en-US" altLang="ko-KR" sz="16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176213" lvl="1" indent="0">
              <a:lnSpc>
                <a:spcPct val="145000"/>
              </a:lnSpc>
              <a:spcBef>
                <a:spcPts val="0"/>
              </a:spcBef>
              <a:buNone/>
            </a:pPr>
            <a:endParaRPr lang="en-US" altLang="ko-KR" sz="6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176213" lvl="1" indent="0">
              <a:lnSpc>
                <a:spcPct val="145000"/>
              </a:lnSpc>
              <a:spcBef>
                <a:spcPts val="0"/>
              </a:spcBef>
              <a:buNone/>
            </a:pPr>
            <a:endParaRPr lang="en-US" altLang="ko-KR" sz="8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176213" lvl="1" indent="0">
              <a:lnSpc>
                <a:spcPct val="145000"/>
              </a:lnSpc>
              <a:spcBef>
                <a:spcPts val="0"/>
              </a:spcBef>
              <a:buNone/>
            </a:pPr>
            <a:endParaRPr lang="en-US" altLang="ko-KR" sz="4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176213" lvl="1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altLang="ko-KR" sz="1600" b="0" i="0">
                <a:solidFill>
                  <a:srgbClr val="222222"/>
                </a:solidFill>
                <a:effectLst/>
                <a:latin typeface="Iropke Batang"/>
              </a:rPr>
              <a:t>◾️ </a:t>
            </a:r>
            <a:r>
              <a:rPr lang="ko-KR" altLang="en-US" sz="1600" b="0" i="0">
                <a:solidFill>
                  <a:srgbClr val="222222"/>
                </a:solidFill>
                <a:effectLst/>
                <a:latin typeface="NanumGothicOTF" panose="020D0604000000000000" pitchFamily="34" charset="-127"/>
                <a:ea typeface="NanumGothicOTF" panose="020D0604000000000000" pitchFamily="34" charset="-127"/>
              </a:rPr>
              <a:t>각 지표마다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등급별로 전체 매출액에서 차지하는 비중을 알아보고 어떤 지표가 매출액에 가장 큰 영향을 미치는지  </a:t>
            </a:r>
            <a:endParaRPr lang="en-US" altLang="ko-KR" sz="16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marL="176213" lvl="1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      </a:t>
            </a:r>
            <a:r>
              <a:rPr lang="ko-KR" altLang="en-US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살펴봄</a:t>
            </a:r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. 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F2FF559A-1300-C9D9-613C-0AFDD4BA09F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6888" y="3654392"/>
            <a:ext cx="2216167" cy="1887846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ADA1C38B-B23D-2051-37A8-1B07FF21DB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35946" y="3644931"/>
            <a:ext cx="2120259" cy="193082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226FC3A5-FE16-FC24-5197-4D93A995090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15547" y="3665271"/>
            <a:ext cx="2297052" cy="172336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3C40A4F-0CB6-87A0-3461-5AEF171923DC}"/>
              </a:ext>
            </a:extLst>
          </p:cNvPr>
          <p:cNvSpPr txBox="1"/>
          <p:nvPr/>
        </p:nvSpPr>
        <p:spPr>
          <a:xfrm>
            <a:off x="5618296" y="3404530"/>
            <a:ext cx="156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&lt;Frequency&gt;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AF2B3F2-19CD-4D26-13DE-17EB26DF3BD2}"/>
              </a:ext>
            </a:extLst>
          </p:cNvPr>
          <p:cNvSpPr txBox="1"/>
          <p:nvPr/>
        </p:nvSpPr>
        <p:spPr>
          <a:xfrm>
            <a:off x="2691799" y="3424869"/>
            <a:ext cx="1363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&lt;Recency&gt;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CD1F701-B409-D4F5-38E6-5CB7042A7073}"/>
              </a:ext>
            </a:extLst>
          </p:cNvPr>
          <p:cNvSpPr txBox="1"/>
          <p:nvPr/>
        </p:nvSpPr>
        <p:spPr>
          <a:xfrm>
            <a:off x="8112890" y="3385279"/>
            <a:ext cx="156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NanumGothicOTF" panose="020D0604000000000000" pitchFamily="34" charset="-127"/>
                <a:ea typeface="NanumGothicOTF" panose="020D0604000000000000" pitchFamily="34" charset="-127"/>
              </a:rPr>
              <a:t>&lt;Monetary&gt;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C724524-B88E-19F5-D1FE-FF562BE9999E}"/>
              </a:ext>
            </a:extLst>
          </p:cNvPr>
          <p:cNvSpPr txBox="1"/>
          <p:nvPr/>
        </p:nvSpPr>
        <p:spPr>
          <a:xfrm>
            <a:off x="5355061" y="5900117"/>
            <a:ext cx="5060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 (Recency) + (Frequency) + (Monetary) = 1</a:t>
            </a:r>
            <a:endParaRPr lang="ko-KR" altLang="en-US" sz="16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322912-0AE4-B8C8-5092-996352F6298A}"/>
              </a:ext>
            </a:extLst>
          </p:cNvPr>
          <p:cNvSpPr txBox="1"/>
          <p:nvPr/>
        </p:nvSpPr>
        <p:spPr>
          <a:xfrm>
            <a:off x="5757040" y="6159353"/>
            <a:ext cx="525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0.2</a:t>
            </a:r>
            <a:endParaRPr lang="ko-KR" altLang="en-US" sz="16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B106681-4713-14C5-3F91-62ECC0932264}"/>
              </a:ext>
            </a:extLst>
          </p:cNvPr>
          <p:cNvSpPr txBox="1"/>
          <p:nvPr/>
        </p:nvSpPr>
        <p:spPr>
          <a:xfrm>
            <a:off x="6940700" y="6159353"/>
            <a:ext cx="525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0.4</a:t>
            </a:r>
            <a:endParaRPr lang="ko-KR" altLang="en-US" sz="16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AEB9CFE-08AC-245B-47BF-21875DE22E33}"/>
              </a:ext>
            </a:extLst>
          </p:cNvPr>
          <p:cNvSpPr txBox="1"/>
          <p:nvPr/>
        </p:nvSpPr>
        <p:spPr>
          <a:xfrm>
            <a:off x="8250282" y="6159353"/>
            <a:ext cx="525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NanumGothicOTF" panose="020D0604000000000000" pitchFamily="34" charset="-127"/>
                <a:ea typeface="NanumGothicOTF" panose="020D0604000000000000" pitchFamily="34" charset="-127"/>
              </a:rPr>
              <a:t>0.4</a:t>
            </a:r>
            <a:endParaRPr lang="ko-KR" altLang="en-US" sz="16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01E4D5-3179-E5D6-4338-A0652BCC88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889472"/>
            <a:ext cx="456381" cy="5968528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BA26829-CDB6-6266-9392-46577CC9D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167" y="243184"/>
            <a:ext cx="2884557" cy="66684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데이터 분석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0B2833A-B01C-1EBD-7137-332647093FA5}"/>
              </a:ext>
            </a:extLst>
          </p:cNvPr>
          <p:cNvSpPr txBox="1">
            <a:spLocks/>
          </p:cNvSpPr>
          <p:nvPr/>
        </p:nvSpPr>
        <p:spPr>
          <a:xfrm>
            <a:off x="811370" y="828292"/>
            <a:ext cx="3570233" cy="666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1. 3</a:t>
            </a:r>
            <a:r>
              <a:rPr lang="ko-KR" altLang="en-US" sz="20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분위 기준으로 나누기</a:t>
            </a:r>
          </a:p>
        </p:txBody>
      </p:sp>
    </p:spTree>
    <p:extLst>
      <p:ext uri="{BB962C8B-B14F-4D97-AF65-F5344CB8AC3E}">
        <p14:creationId xmlns:p14="http://schemas.microsoft.com/office/powerpoint/2010/main" val="297565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89C3693-C734-B2F5-AA14-4511F1C37506}"/>
              </a:ext>
            </a:extLst>
          </p:cNvPr>
          <p:cNvSpPr txBox="1"/>
          <p:nvPr/>
        </p:nvSpPr>
        <p:spPr>
          <a:xfrm>
            <a:off x="1148543" y="3865634"/>
            <a:ext cx="6230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NanumGothicOTF" panose="020D0604000000000000" pitchFamily="34" charset="-127"/>
                <a:ea typeface="NanumGothicOTF" panose="020D0604000000000000" pitchFamily="34" charset="-127"/>
              </a:rPr>
              <a:t>※</a:t>
            </a:r>
            <a:r>
              <a:rPr lang="en-US" altLang="ko-KR"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r>
              <a:rPr lang="ko-KR" altLang="en-US">
                <a:latin typeface="+mn-ea"/>
              </a:rPr>
              <a:t>가중치에 따른 고객 세그먼트별 매출 기여도 분포 비교</a:t>
            </a:r>
            <a:endParaRPr lang="en-US" altLang="ko-KR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464D6-C5CF-C9D6-79CA-D6F4DFCB71FC}"/>
              </a:ext>
            </a:extLst>
          </p:cNvPr>
          <p:cNvSpPr txBox="1"/>
          <p:nvPr/>
        </p:nvSpPr>
        <p:spPr>
          <a:xfrm>
            <a:off x="6750328" y="4273761"/>
            <a:ext cx="4277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+mn-ea"/>
              </a:rPr>
              <a:t>가중치를 </a:t>
            </a:r>
            <a:r>
              <a:rPr lang="en-US" altLang="ko-KR" sz="1600">
                <a:latin typeface="+mn-ea"/>
              </a:rPr>
              <a:t>0.2/0.4/0.4 </a:t>
            </a:r>
            <a:r>
              <a:rPr lang="ko-KR" altLang="en-US" sz="1600">
                <a:latin typeface="+mn-ea"/>
              </a:rPr>
              <a:t>로 </a:t>
            </a:r>
            <a:r>
              <a:rPr lang="ko-KR" altLang="en-US" sz="1600">
                <a:solidFill>
                  <a:srgbClr val="FF0000"/>
                </a:solidFill>
                <a:latin typeface="+mn-ea"/>
              </a:rPr>
              <a:t>다르게</a:t>
            </a:r>
            <a:r>
              <a:rPr lang="ko-KR" altLang="en-US" sz="1600">
                <a:latin typeface="+mn-ea"/>
              </a:rPr>
              <a:t> 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두었을 때 고객 등급별 매출 기여도</a:t>
            </a:r>
            <a:endParaRPr lang="en-US" sz="160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7C3FC-2B22-69CF-C663-D40DC6989F06}"/>
              </a:ext>
            </a:extLst>
          </p:cNvPr>
          <p:cNvSpPr txBox="1"/>
          <p:nvPr/>
        </p:nvSpPr>
        <p:spPr>
          <a:xfrm>
            <a:off x="1178911" y="1151483"/>
            <a:ext cx="6230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>
                <a:solidFill>
                  <a:srgbClr val="222222"/>
                </a:solidFill>
                <a:effectLst/>
                <a:latin typeface="Iropke Batang"/>
              </a:rPr>
              <a:t>◾️ </a:t>
            </a:r>
            <a:r>
              <a:rPr lang="en-US" sz="1600">
                <a:solidFill>
                  <a:srgbClr val="222222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3</a:t>
            </a:r>
            <a:r>
              <a:rPr lang="ko-KR" altLang="en-US" sz="1600">
                <a:solidFill>
                  <a:srgbClr val="222222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지표의 등급을 조합하여 고객 세그먼트 나누기</a:t>
            </a:r>
            <a:endParaRPr lang="en-US" altLang="ko-KR" sz="1600">
              <a:solidFill>
                <a:srgbClr val="222222"/>
              </a:soli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7BCB3-FD8A-BF6A-5496-E766988EBBA1}"/>
              </a:ext>
            </a:extLst>
          </p:cNvPr>
          <p:cNvSpPr txBox="1"/>
          <p:nvPr/>
        </p:nvSpPr>
        <p:spPr>
          <a:xfrm>
            <a:off x="6874669" y="1699350"/>
            <a:ext cx="3232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1 ≤ X &lt;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5/3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  <a:sym typeface="Wingdings" panose="05000000000000000000" pitchFamily="2" charset="2"/>
              </a:rPr>
              <a:t></a:t>
            </a:r>
            <a:r>
              <a:rPr lang="ko-KR" altLang="en-US" sz="1600" b="1">
                <a:solidFill>
                  <a:srgbClr val="0066FF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6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16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등급 고객 </a:t>
            </a:r>
            <a:endParaRPr lang="en-US" sz="1600" b="1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3AE2F1-D74C-7483-E199-95F7B86E8132}"/>
              </a:ext>
            </a:extLst>
          </p:cNvPr>
          <p:cNvSpPr txBox="1"/>
          <p:nvPr/>
        </p:nvSpPr>
        <p:spPr>
          <a:xfrm>
            <a:off x="6874669" y="2237022"/>
            <a:ext cx="2854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5/3 ≤ X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&lt;7/3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sz="1600" b="1">
                <a:latin typeface="NanumSquareOTF" panose="020B0600000101010101" pitchFamily="34" charset="-127"/>
                <a:ea typeface="NanumSquareOTF" panose="020B0600000101010101" pitchFamily="34" charset="-127"/>
                <a:sym typeface="Wingdings" panose="05000000000000000000" pitchFamily="2" charset="2"/>
              </a:rPr>
              <a:t>2</a:t>
            </a:r>
            <a:r>
              <a:rPr lang="ko-KR" altLang="en-US" sz="1600" b="1">
                <a:latin typeface="NanumSquareOTF" panose="020B0600000101010101" pitchFamily="34" charset="-127"/>
                <a:ea typeface="NanumSquareOTF" panose="020B0600000101010101" pitchFamily="34" charset="-127"/>
                <a:sym typeface="Wingdings" panose="05000000000000000000" pitchFamily="2" charset="2"/>
              </a:rPr>
              <a:t>등급</a:t>
            </a:r>
            <a:r>
              <a:rPr lang="ko-KR" altLang="en-US" sz="16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 고객 </a:t>
            </a:r>
            <a:endParaRPr lang="en-US" sz="1600" b="1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396DD9-A8F4-1344-BB57-DE9487B4DA2D}"/>
              </a:ext>
            </a:extLst>
          </p:cNvPr>
          <p:cNvSpPr txBox="1"/>
          <p:nvPr/>
        </p:nvSpPr>
        <p:spPr>
          <a:xfrm>
            <a:off x="6874669" y="2786906"/>
            <a:ext cx="3367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7/3 ≤ X &lt;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9/3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sz="1600" b="1">
                <a:latin typeface="NanumSquareOTF" panose="020B0600000101010101" pitchFamily="34" charset="-127"/>
                <a:ea typeface="NanumSquareOTF" panose="020B0600000101010101" pitchFamily="34" charset="-127"/>
                <a:sym typeface="Wingdings" panose="05000000000000000000" pitchFamily="2" charset="2"/>
              </a:rPr>
              <a:t>3</a:t>
            </a:r>
            <a:r>
              <a:rPr lang="ko-KR" altLang="en-US" sz="1600" b="1">
                <a:latin typeface="NanumSquareOTF" panose="020B0600000101010101" pitchFamily="34" charset="-127"/>
                <a:ea typeface="NanumSquareOTF" panose="020B0600000101010101" pitchFamily="34" charset="-127"/>
                <a:sym typeface="Wingdings" panose="05000000000000000000" pitchFamily="2" charset="2"/>
              </a:rPr>
              <a:t>등급 고객</a:t>
            </a:r>
            <a:r>
              <a:rPr lang="en-US" altLang="ko-KR" sz="1600" b="1">
                <a:latin typeface="NanumSquareOTF" panose="020B0600000101010101" pitchFamily="34" charset="-127"/>
                <a:ea typeface="NanumSquareOTF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sz="1600" b="1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52B07C-5264-8446-82B1-CA392AAAC81D}"/>
              </a:ext>
            </a:extLst>
          </p:cNvPr>
          <p:cNvSpPr txBox="1"/>
          <p:nvPr/>
        </p:nvSpPr>
        <p:spPr>
          <a:xfrm>
            <a:off x="1313934" y="1669778"/>
            <a:ext cx="4624422" cy="1594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Recency</a:t>
            </a:r>
            <a:r>
              <a:rPr lang="en-US" altLang="ko-KR" sz="1600">
                <a:solidFill>
                  <a:srgbClr val="EE54C9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가중치 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* (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고객의 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Recency 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등급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                            +</a:t>
            </a:r>
          </a:p>
          <a:p>
            <a:pPr algn="ctr">
              <a:lnSpc>
                <a:spcPct val="120000"/>
              </a:lnSpc>
            </a:pP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Frequency 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가중치 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* (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고객의 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Frequency 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등급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                       + </a:t>
            </a:r>
          </a:p>
          <a:p>
            <a:pPr algn="ctr">
              <a:lnSpc>
                <a:spcPct val="120000"/>
              </a:lnSpc>
            </a:pP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Monetary 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가중치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 * (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고객의 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Monetary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 등급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endParaRPr lang="en-US" sz="16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8A8A5-EFC6-A952-1952-89EF990EDF13}"/>
              </a:ext>
            </a:extLst>
          </p:cNvPr>
          <p:cNvSpPr txBox="1"/>
          <p:nvPr/>
        </p:nvSpPr>
        <p:spPr>
          <a:xfrm>
            <a:off x="1040271" y="4314629"/>
            <a:ext cx="4277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+mn-ea"/>
              </a:rPr>
              <a:t>RFM </a:t>
            </a:r>
            <a:r>
              <a:rPr lang="ko-KR" altLang="en-US" sz="1600">
                <a:latin typeface="+mn-ea"/>
              </a:rPr>
              <a:t>가중치를 각각 </a:t>
            </a:r>
            <a:r>
              <a:rPr lang="en-US" altLang="ko-KR" sz="1600">
                <a:latin typeface="+mn-ea"/>
              </a:rPr>
              <a:t>1/3</a:t>
            </a:r>
            <a:r>
              <a:rPr lang="ko-KR" altLang="en-US" sz="1600">
                <a:latin typeface="+mn-ea"/>
              </a:rPr>
              <a:t>로 </a:t>
            </a:r>
            <a:r>
              <a:rPr lang="ko-KR" altLang="en-US" sz="1600">
                <a:solidFill>
                  <a:srgbClr val="FF0000"/>
                </a:solidFill>
                <a:latin typeface="+mn-ea"/>
              </a:rPr>
              <a:t>동일</a:t>
            </a:r>
            <a:r>
              <a:rPr lang="ko-KR" altLang="en-US" sz="1600">
                <a:latin typeface="+mn-ea"/>
              </a:rPr>
              <a:t>하게 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두었을 때의 고객 등급별 매출 기여도</a:t>
            </a:r>
            <a:endParaRPr lang="en-US" altLang="ko-KR" sz="160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388B14-8A83-040B-D68C-92057C597B7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89510" y="4899404"/>
            <a:ext cx="1981051" cy="17613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C86672-4C36-08C5-A547-2F669EFC30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34505" y="4891557"/>
            <a:ext cx="2109354" cy="1764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8A380B-C6FD-D6F9-9690-BAF6B44B90F8}"/>
              </a:ext>
            </a:extLst>
          </p:cNvPr>
          <p:cNvSpPr txBox="1"/>
          <p:nvPr/>
        </p:nvSpPr>
        <p:spPr>
          <a:xfrm>
            <a:off x="2389510" y="2027210"/>
            <a:ext cx="525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0.2</a:t>
            </a:r>
            <a:endParaRPr lang="ko-KR" altLang="en-US" sz="12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82091DE-1E6E-D98C-1AD3-FF28FAF8E5DF}"/>
              </a:ext>
            </a:extLst>
          </p:cNvPr>
          <p:cNvCxnSpPr>
            <a:cxnSpLocks/>
          </p:cNvCxnSpPr>
          <p:nvPr/>
        </p:nvCxnSpPr>
        <p:spPr>
          <a:xfrm>
            <a:off x="1865355" y="1978432"/>
            <a:ext cx="13964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3990E3E-AB68-31FF-ACC9-F89F07131375}"/>
              </a:ext>
            </a:extLst>
          </p:cNvPr>
          <p:cNvSpPr txBox="1"/>
          <p:nvPr/>
        </p:nvSpPr>
        <p:spPr>
          <a:xfrm>
            <a:off x="2211695" y="2591140"/>
            <a:ext cx="525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0.4</a:t>
            </a:r>
            <a:endParaRPr lang="ko-KR" altLang="en-US" sz="12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796D14-FE47-2351-BF67-22EE2A9C528E}"/>
              </a:ext>
            </a:extLst>
          </p:cNvPr>
          <p:cNvSpPr txBox="1"/>
          <p:nvPr/>
        </p:nvSpPr>
        <p:spPr>
          <a:xfrm>
            <a:off x="2282941" y="3216519"/>
            <a:ext cx="525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NanumGothicOTF" panose="020D0604000000000000" pitchFamily="34" charset="-127"/>
                <a:ea typeface="NanumGothicOTF" panose="020D0604000000000000" pitchFamily="34" charset="-127"/>
              </a:rPr>
              <a:t>0.4</a:t>
            </a:r>
            <a:endParaRPr lang="ko-KR" altLang="en-US" sz="1200"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26" name="오른쪽 대괄호 25">
            <a:extLst>
              <a:ext uri="{FF2B5EF4-FFF2-40B4-BE49-F238E27FC236}">
                <a16:creationId xmlns:a16="http://schemas.microsoft.com/office/drawing/2014/main" id="{F31B9985-D2EB-734F-AA53-C309692C5E1E}"/>
              </a:ext>
            </a:extLst>
          </p:cNvPr>
          <p:cNvSpPr/>
          <p:nvPr/>
        </p:nvSpPr>
        <p:spPr>
          <a:xfrm>
            <a:off x="5603804" y="1791239"/>
            <a:ext cx="116473" cy="1375561"/>
          </a:xfrm>
          <a:prstGeom prst="rightBracke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D80F93EC-3F9E-BB43-6902-8EC946CCA2CD}"/>
              </a:ext>
            </a:extLst>
          </p:cNvPr>
          <p:cNvSpPr/>
          <p:nvPr/>
        </p:nvSpPr>
        <p:spPr>
          <a:xfrm>
            <a:off x="6034154" y="2325123"/>
            <a:ext cx="587767" cy="240851"/>
          </a:xfrm>
          <a:prstGeom prst="rightArrow">
            <a:avLst/>
          </a:prstGeom>
          <a:solidFill>
            <a:srgbClr val="F6770E"/>
          </a:solidFill>
          <a:ln w="19050">
            <a:solidFill>
              <a:srgbClr val="83292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BD4FA8-3E5C-050B-BACB-3E4110BF7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889472"/>
            <a:ext cx="456381" cy="5968528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AF396419-E645-1DD5-D6D0-DF7BD97069FA}"/>
              </a:ext>
            </a:extLst>
          </p:cNvPr>
          <p:cNvSpPr txBox="1">
            <a:spLocks/>
          </p:cNvSpPr>
          <p:nvPr/>
        </p:nvSpPr>
        <p:spPr>
          <a:xfrm>
            <a:off x="892422" y="388933"/>
            <a:ext cx="3570233" cy="666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1. 3</a:t>
            </a:r>
            <a:r>
              <a:rPr lang="ko-KR" altLang="en-US" sz="2000">
                <a:solidFill>
                  <a:srgbClr val="542722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분위 기준으로 나누기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20F2A87-A593-E860-0EC7-2DA8ED442DE6}"/>
              </a:ext>
            </a:extLst>
          </p:cNvPr>
          <p:cNvCxnSpPr>
            <a:cxnSpLocks/>
          </p:cNvCxnSpPr>
          <p:nvPr/>
        </p:nvCxnSpPr>
        <p:spPr>
          <a:xfrm>
            <a:off x="1675294" y="2565978"/>
            <a:ext cx="159805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CE51D8A-FC65-D609-E50F-530165D30913}"/>
              </a:ext>
            </a:extLst>
          </p:cNvPr>
          <p:cNvCxnSpPr>
            <a:cxnSpLocks/>
          </p:cNvCxnSpPr>
          <p:nvPr/>
        </p:nvCxnSpPr>
        <p:spPr>
          <a:xfrm>
            <a:off x="1761423" y="3197937"/>
            <a:ext cx="151192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896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1247</Words>
  <Application>Microsoft Office PowerPoint</Application>
  <PresentationFormat>와이드스크린</PresentationFormat>
  <Paragraphs>225</Paragraphs>
  <Slides>15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-apple-system</vt:lpstr>
      <vt:lpstr>HYGothic-Extra</vt:lpstr>
      <vt:lpstr>Iropke Batang</vt:lpstr>
      <vt:lpstr>NanumGothicOTF</vt:lpstr>
      <vt:lpstr>NanumSquareOTF</vt:lpstr>
      <vt:lpstr>SpoqaHanSansNeo</vt:lpstr>
      <vt:lpstr>Arial</vt:lpstr>
      <vt:lpstr>Calibri</vt:lpstr>
      <vt:lpstr>Calibri Light</vt:lpstr>
      <vt:lpstr>Segoe UI Semibold</vt:lpstr>
      <vt:lpstr>Wingdings</vt:lpstr>
      <vt:lpstr>Office 테마</vt:lpstr>
      <vt:lpstr>대형마트 고객 RFM 세그먼테이션</vt:lpstr>
      <vt:lpstr>PowerPoint 프레젠테이션</vt:lpstr>
      <vt:lpstr>데이터 소개</vt:lpstr>
      <vt:lpstr>주제 선정 배경</vt:lpstr>
      <vt:lpstr>PowerPoint 프레젠테이션</vt:lpstr>
      <vt:lpstr>PowerPoint 프레젠테이션</vt:lpstr>
      <vt:lpstr>프로젝트 주제</vt:lpstr>
      <vt:lpstr>데이터 분석</vt:lpstr>
      <vt:lpstr>PowerPoint 프레젠테이션</vt:lpstr>
      <vt:lpstr>PowerPoint 프레젠테이션</vt:lpstr>
      <vt:lpstr>PowerPoint 프레젠테이션</vt:lpstr>
      <vt:lpstr>결과 및 인사이트</vt:lpstr>
      <vt:lpstr>PowerPoint 프레젠테이션</vt:lpstr>
      <vt:lpstr>PowerPoint 프레젠테이션</vt:lpstr>
      <vt:lpstr>액션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Elley Yoon</dc:creator>
  <cp:lastModifiedBy>Elley Yoon</cp:lastModifiedBy>
  <cp:revision>1</cp:revision>
  <dcterms:created xsi:type="dcterms:W3CDTF">2025-03-26T06:07:06Z</dcterms:created>
  <dcterms:modified xsi:type="dcterms:W3CDTF">2025-03-26T06:07:42Z</dcterms:modified>
</cp:coreProperties>
</file>